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4.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 id="2147484447" r:id="rId9"/>
  </p:sldMasterIdLst>
  <p:notesMasterIdLst>
    <p:notesMasterId r:id="rId48"/>
  </p:notesMasterIdLst>
  <p:handoutMasterIdLst>
    <p:handoutMasterId r:id="rId49"/>
  </p:handoutMasterIdLst>
  <p:sldIdLst>
    <p:sldId id="256" r:id="rId10"/>
    <p:sldId id="259" r:id="rId11"/>
    <p:sldId id="274" r:id="rId12"/>
    <p:sldId id="275" r:id="rId13"/>
    <p:sldId id="297" r:id="rId14"/>
    <p:sldId id="298" r:id="rId15"/>
    <p:sldId id="299" r:id="rId16"/>
    <p:sldId id="303" r:id="rId17"/>
    <p:sldId id="293" r:id="rId18"/>
    <p:sldId id="294" r:id="rId19"/>
    <p:sldId id="295" r:id="rId20"/>
    <p:sldId id="304" r:id="rId21"/>
    <p:sldId id="314" r:id="rId22"/>
    <p:sldId id="315" r:id="rId23"/>
    <p:sldId id="316" r:id="rId24"/>
    <p:sldId id="302" r:id="rId25"/>
    <p:sldId id="257" r:id="rId26"/>
    <p:sldId id="300" r:id="rId27"/>
    <p:sldId id="305" r:id="rId28"/>
    <p:sldId id="301" r:id="rId29"/>
    <p:sldId id="318" r:id="rId30"/>
    <p:sldId id="306" r:id="rId31"/>
    <p:sldId id="307" r:id="rId32"/>
    <p:sldId id="308" r:id="rId33"/>
    <p:sldId id="309" r:id="rId34"/>
    <p:sldId id="310" r:id="rId35"/>
    <p:sldId id="319" r:id="rId36"/>
    <p:sldId id="322" r:id="rId37"/>
    <p:sldId id="312" r:id="rId38"/>
    <p:sldId id="320" r:id="rId39"/>
    <p:sldId id="281" r:id="rId40"/>
    <p:sldId id="321" r:id="rId41"/>
    <p:sldId id="313" r:id="rId42"/>
    <p:sldId id="317" r:id="rId43"/>
    <p:sldId id="276" r:id="rId44"/>
    <p:sldId id="277" r:id="rId45"/>
    <p:sldId id="278" r:id="rId46"/>
    <p:sldId id="279" r:id="rId47"/>
  </p:sldIdLst>
  <p:sldSz cx="12192000" cy="6858000"/>
  <p:notesSz cx="6645275" cy="9775825"/>
  <p:custDataLst>
    <p:tags r:id="rId50"/>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217"/>
    <a:srgbClr val="EECF40"/>
    <a:srgbClr val="00CEF9"/>
    <a:srgbClr val="03EAB3"/>
    <a:srgbClr val="00D2FE"/>
    <a:srgbClr val="28CEF6"/>
    <a:srgbClr val="FF6124"/>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D1342-23E5-D149-9C82-1D37CF7D9634}" v="58" dt="2020-09-24T09:04:24.233"/>
    <p1510:client id="{D2CB3A09-BE9F-7548-B4FB-8CB5C5C74A98}" v="31" dt="2020-09-23T13:17:38.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3883" autoAdjust="0"/>
  </p:normalViewPr>
  <p:slideViewPr>
    <p:cSldViewPr snapToGrid="0" snapToObjects="1">
      <p:cViewPr varScale="1">
        <p:scale>
          <a:sx n="80" d="100"/>
          <a:sy n="80" d="100"/>
        </p:scale>
        <p:origin x="754" y="67"/>
      </p:cViewPr>
      <p:guideLst>
        <p:guide pos="3840"/>
        <p:guide orient="horz" pos="3771"/>
      </p:guideLst>
    </p:cSldViewPr>
  </p:slideViewPr>
  <p:notesTextViewPr>
    <p:cViewPr>
      <p:scale>
        <a:sx n="1" d="1"/>
        <a:sy n="1" d="1"/>
      </p:scale>
      <p:origin x="0" y="0"/>
    </p:cViewPr>
  </p:notesTextViewPr>
  <p:notesViewPr>
    <p:cSldViewPr snapToGrid="0" snapToObjects="1">
      <p:cViewPr varScale="1">
        <p:scale>
          <a:sx n="48" d="100"/>
          <a:sy n="48" d="100"/>
        </p:scale>
        <p:origin x="278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1" Type="http://schemas.openxmlformats.org/officeDocument/2006/relationships/image" Target="../media/image92.png"/></Relationships>
</file>

<file path=ppt/diagrams/_rels/data2.xml.rels><?xml version="1.0" encoding="UTF-8" standalone="yes"?>
<Relationships xmlns="http://schemas.openxmlformats.org/package/2006/relationships"><Relationship Id="rId1" Type="http://schemas.openxmlformats.org/officeDocument/2006/relationships/image" Target="../media/image9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93.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BE56FA-3C43-421F-9BC3-CB9100D6E678}" type="doc">
      <dgm:prSet loTypeId="urn:microsoft.com/office/officeart/2005/8/layout/bList2#1" loCatId="list" qsTypeId="urn:microsoft.com/office/officeart/2005/8/quickstyle/3d2" qsCatId="3D" csTypeId="urn:microsoft.com/office/officeart/2005/8/colors/accent0_3" csCatId="mainScheme" phldr="1"/>
      <dgm:spPr/>
    </dgm:pt>
    <dgm:pt modelId="{8DC64BA3-B3F9-4D22-8591-B955F1171D4A}">
      <dgm:prSet phldrT="[Text]" custT="1"/>
      <dgm:spPr>
        <a:solidFill>
          <a:schemeClr val="accent5"/>
        </a:solidFill>
      </dgm:spPr>
      <dgm:t>
        <a:bodyPr/>
        <a:lstStyle/>
        <a:p>
          <a:r>
            <a:rPr lang="en-GB" sz="2800" dirty="0">
              <a:latin typeface="+mn-lt"/>
              <a:cs typeface="Arial" panose="020B0604020202020204" pitchFamily="34" charset="0"/>
            </a:rPr>
            <a:t>Web Browser</a:t>
          </a:r>
          <a:endParaRPr lang="en-US" sz="2800" dirty="0">
            <a:latin typeface="+mn-lt"/>
            <a:cs typeface="Arial" panose="020B0604020202020204" pitchFamily="34" charset="0"/>
          </a:endParaRPr>
        </a:p>
      </dgm:t>
    </dgm:pt>
    <dgm:pt modelId="{DE6A3087-66C1-4439-A186-20E7B5D8663C}" type="parTrans" cxnId="{6280F8F9-27C8-4F89-8829-926ACD5A4B11}">
      <dgm:prSet/>
      <dgm:spPr/>
      <dgm:t>
        <a:bodyPr/>
        <a:lstStyle/>
        <a:p>
          <a:endParaRPr lang="en-US"/>
        </a:p>
      </dgm:t>
    </dgm:pt>
    <dgm:pt modelId="{F74AB663-9639-4502-ADBF-06D03AAD7C38}" type="sibTrans" cxnId="{6280F8F9-27C8-4F89-8829-926ACD5A4B11}">
      <dgm:prSet/>
      <dgm:spPr/>
      <dgm:t>
        <a:bodyPr/>
        <a:lstStyle/>
        <a:p>
          <a:endParaRPr lang="en-US"/>
        </a:p>
      </dgm:t>
    </dgm:pt>
    <dgm:pt modelId="{AD7601F3-B8E4-4C7E-948D-0C31B529829A}" type="pres">
      <dgm:prSet presAssocID="{B6BE56FA-3C43-421F-9BC3-CB9100D6E678}" presName="diagram" presStyleCnt="0">
        <dgm:presLayoutVars>
          <dgm:dir/>
          <dgm:animLvl val="lvl"/>
          <dgm:resizeHandles val="exact"/>
        </dgm:presLayoutVars>
      </dgm:prSet>
      <dgm:spPr/>
    </dgm:pt>
    <dgm:pt modelId="{E3C847C9-C7A3-4C7F-B170-D8296E2F1E2A}" type="pres">
      <dgm:prSet presAssocID="{8DC64BA3-B3F9-4D22-8591-B955F1171D4A}" presName="compNode" presStyleCnt="0"/>
      <dgm:spPr/>
    </dgm:pt>
    <dgm:pt modelId="{D38D55F5-FCBD-40C5-98C6-A0E56315E985}" type="pres">
      <dgm:prSet presAssocID="{8DC64BA3-B3F9-4D22-8591-B955F1171D4A}" presName="childRect" presStyleLbl="bgAcc1" presStyleIdx="0" presStyleCnt="1" custScaleX="122845" custScaleY="128357">
        <dgm:presLayoutVars>
          <dgm:bulletEnabled val="1"/>
        </dgm:presLayoutVars>
        <dgm:style>
          <a:lnRef idx="0">
            <a:schemeClr val="accent3"/>
          </a:lnRef>
          <a:fillRef idx="3">
            <a:schemeClr val="accent3"/>
          </a:fillRef>
          <a:effectRef idx="3">
            <a:schemeClr val="accent3"/>
          </a:effectRef>
          <a:fontRef idx="minor">
            <a:schemeClr val="lt1"/>
          </a:fontRef>
        </dgm:style>
      </dgm:prSet>
      <dgm:spPr>
        <a:solidFill>
          <a:schemeClr val="accent6"/>
        </a:solidFill>
      </dgm:spPr>
    </dgm:pt>
    <dgm:pt modelId="{79D67B31-2E5F-4792-807B-07C26A30E558}" type="pres">
      <dgm:prSet presAssocID="{8DC64BA3-B3F9-4D22-8591-B955F1171D4A}" presName="parentText" presStyleLbl="node1" presStyleIdx="0" presStyleCnt="0">
        <dgm:presLayoutVars>
          <dgm:chMax val="0"/>
          <dgm:bulletEnabled val="1"/>
        </dgm:presLayoutVars>
      </dgm:prSet>
      <dgm:spPr/>
    </dgm:pt>
    <dgm:pt modelId="{556FE254-0AC4-4224-8F4A-5DC236B02DCE}" type="pres">
      <dgm:prSet presAssocID="{8DC64BA3-B3F9-4D22-8591-B955F1171D4A}" presName="parentRect" presStyleLbl="alignNode1" presStyleIdx="0" presStyleCnt="1" custScaleX="124049" custScaleY="72359" custLinFactNeighborY="8235"/>
      <dgm:spPr/>
    </dgm:pt>
    <dgm:pt modelId="{1F4B6C07-7672-408B-9238-00539129E2B1}" type="pres">
      <dgm:prSet presAssocID="{8DC64BA3-B3F9-4D22-8591-B955F1171D4A}" presName="adorn" presStyleLbl="fgAccFollowNode1" presStyleIdx="0" presStyleCnt="1" custLinFactNeighborX="49501"/>
      <dgm:spPr>
        <a:blipFill rotWithShape="0">
          <a:blip xmlns:r="http://schemas.openxmlformats.org/officeDocument/2006/relationships" r:embed="rId1"/>
          <a:stretch>
            <a:fillRect/>
          </a:stretch>
        </a:blipFill>
      </dgm:spPr>
    </dgm:pt>
  </dgm:ptLst>
  <dgm:cxnLst>
    <dgm:cxn modelId="{9A6AC528-08E0-4A9E-9D51-DBB2ACE5B009}" type="presOf" srcId="{8DC64BA3-B3F9-4D22-8591-B955F1171D4A}" destId="{556FE254-0AC4-4224-8F4A-5DC236B02DCE}" srcOrd="1" destOrd="0" presId="urn:microsoft.com/office/officeart/2005/8/layout/bList2#1"/>
    <dgm:cxn modelId="{B8F8526B-E6C0-422F-BB77-676D65F4AB5D}" type="presOf" srcId="{8DC64BA3-B3F9-4D22-8591-B955F1171D4A}" destId="{79D67B31-2E5F-4792-807B-07C26A30E558}" srcOrd="0" destOrd="0" presId="urn:microsoft.com/office/officeart/2005/8/layout/bList2#1"/>
    <dgm:cxn modelId="{CAEEFE70-463C-4844-B704-C2F87DE7191C}" type="presOf" srcId="{B6BE56FA-3C43-421F-9BC3-CB9100D6E678}" destId="{AD7601F3-B8E4-4C7E-948D-0C31B529829A}" srcOrd="0" destOrd="0" presId="urn:microsoft.com/office/officeart/2005/8/layout/bList2#1"/>
    <dgm:cxn modelId="{6280F8F9-27C8-4F89-8829-926ACD5A4B11}" srcId="{B6BE56FA-3C43-421F-9BC3-CB9100D6E678}" destId="{8DC64BA3-B3F9-4D22-8591-B955F1171D4A}" srcOrd="0" destOrd="0" parTransId="{DE6A3087-66C1-4439-A186-20E7B5D8663C}" sibTransId="{F74AB663-9639-4502-ADBF-06D03AAD7C38}"/>
    <dgm:cxn modelId="{7D265E35-C50C-4B52-B5CC-C116609F88E3}" type="presParOf" srcId="{AD7601F3-B8E4-4C7E-948D-0C31B529829A}" destId="{E3C847C9-C7A3-4C7F-B170-D8296E2F1E2A}" srcOrd="0" destOrd="0" presId="urn:microsoft.com/office/officeart/2005/8/layout/bList2#1"/>
    <dgm:cxn modelId="{FCADF877-84CE-4B5E-84C0-82D6DBCC91AE}" type="presParOf" srcId="{E3C847C9-C7A3-4C7F-B170-D8296E2F1E2A}" destId="{D38D55F5-FCBD-40C5-98C6-A0E56315E985}" srcOrd="0" destOrd="0" presId="urn:microsoft.com/office/officeart/2005/8/layout/bList2#1"/>
    <dgm:cxn modelId="{9A92EFCF-0690-48C4-93E8-6DEFD07C6957}" type="presParOf" srcId="{E3C847C9-C7A3-4C7F-B170-D8296E2F1E2A}" destId="{79D67B31-2E5F-4792-807B-07C26A30E558}" srcOrd="1" destOrd="0" presId="urn:microsoft.com/office/officeart/2005/8/layout/bList2#1"/>
    <dgm:cxn modelId="{54F70D25-1082-47CE-80EF-F95D17A75627}" type="presParOf" srcId="{E3C847C9-C7A3-4C7F-B170-D8296E2F1E2A}" destId="{556FE254-0AC4-4224-8F4A-5DC236B02DCE}" srcOrd="2" destOrd="0" presId="urn:microsoft.com/office/officeart/2005/8/layout/bList2#1"/>
    <dgm:cxn modelId="{1C1AC585-CA92-4295-872F-2F866F5C0579}" type="presParOf" srcId="{E3C847C9-C7A3-4C7F-B170-D8296E2F1E2A}" destId="{1F4B6C07-7672-408B-9238-00539129E2B1}" srcOrd="3" destOrd="0" presId="urn:microsoft.com/office/officeart/2005/8/layout/b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BE56FA-3C43-421F-9BC3-CB9100D6E678}" type="doc">
      <dgm:prSet loTypeId="urn:microsoft.com/office/officeart/2005/8/layout/bList2#2" loCatId="list" qsTypeId="urn:microsoft.com/office/officeart/2005/8/quickstyle/3d2" qsCatId="3D" csTypeId="urn:microsoft.com/office/officeart/2005/8/colors/accent0_3" csCatId="mainScheme" phldr="1"/>
      <dgm:spPr/>
    </dgm:pt>
    <dgm:pt modelId="{8DC64BA3-B3F9-4D22-8591-B955F1171D4A}">
      <dgm:prSet phldrT="[Text]" custT="1"/>
      <dgm:spPr>
        <a:solidFill>
          <a:schemeClr val="accent5"/>
        </a:solidFill>
      </dgm:spPr>
      <dgm:t>
        <a:bodyPr/>
        <a:lstStyle/>
        <a:p>
          <a:r>
            <a:rPr lang="en-GB" sz="2000" dirty="0">
              <a:latin typeface="+mn-lt"/>
              <a:cs typeface="Arial" panose="020B0604020202020204" pitchFamily="34" charset="0"/>
            </a:rPr>
            <a:t>Web Server</a:t>
          </a:r>
          <a:endParaRPr lang="en-US" sz="2000" dirty="0">
            <a:latin typeface="+mn-lt"/>
            <a:cs typeface="Arial" panose="020B0604020202020204" pitchFamily="34" charset="0"/>
          </a:endParaRPr>
        </a:p>
      </dgm:t>
    </dgm:pt>
    <dgm:pt modelId="{DE6A3087-66C1-4439-A186-20E7B5D8663C}" type="parTrans" cxnId="{6280F8F9-27C8-4F89-8829-926ACD5A4B11}">
      <dgm:prSet/>
      <dgm:spPr/>
      <dgm:t>
        <a:bodyPr/>
        <a:lstStyle/>
        <a:p>
          <a:endParaRPr lang="en-US"/>
        </a:p>
      </dgm:t>
    </dgm:pt>
    <dgm:pt modelId="{F74AB663-9639-4502-ADBF-06D03AAD7C38}" type="sibTrans" cxnId="{6280F8F9-27C8-4F89-8829-926ACD5A4B11}">
      <dgm:prSet/>
      <dgm:spPr/>
      <dgm:t>
        <a:bodyPr/>
        <a:lstStyle/>
        <a:p>
          <a:endParaRPr lang="en-US"/>
        </a:p>
      </dgm:t>
    </dgm:pt>
    <dgm:pt modelId="{AD7601F3-B8E4-4C7E-948D-0C31B529829A}" type="pres">
      <dgm:prSet presAssocID="{B6BE56FA-3C43-421F-9BC3-CB9100D6E678}" presName="diagram" presStyleCnt="0">
        <dgm:presLayoutVars>
          <dgm:dir/>
          <dgm:animLvl val="lvl"/>
          <dgm:resizeHandles val="exact"/>
        </dgm:presLayoutVars>
      </dgm:prSet>
      <dgm:spPr/>
    </dgm:pt>
    <dgm:pt modelId="{E3C847C9-C7A3-4C7F-B170-D8296E2F1E2A}" type="pres">
      <dgm:prSet presAssocID="{8DC64BA3-B3F9-4D22-8591-B955F1171D4A}" presName="compNode" presStyleCnt="0"/>
      <dgm:spPr/>
    </dgm:pt>
    <dgm:pt modelId="{D38D55F5-FCBD-40C5-98C6-A0E56315E985}" type="pres">
      <dgm:prSet presAssocID="{8DC64BA3-B3F9-4D22-8591-B955F1171D4A}" presName="childRect" presStyleLbl="bgAcc1" presStyleIdx="0" presStyleCnt="1">
        <dgm:presLayoutVars>
          <dgm:bulletEnabled val="1"/>
        </dgm:presLayoutVars>
        <dgm:style>
          <a:lnRef idx="0">
            <a:schemeClr val="accent3"/>
          </a:lnRef>
          <a:fillRef idx="3">
            <a:schemeClr val="accent3"/>
          </a:fillRef>
          <a:effectRef idx="3">
            <a:schemeClr val="accent3"/>
          </a:effectRef>
          <a:fontRef idx="minor">
            <a:schemeClr val="lt1"/>
          </a:fontRef>
        </dgm:style>
      </dgm:prSet>
      <dgm:spPr>
        <a:solidFill>
          <a:schemeClr val="accent6"/>
        </a:solidFill>
      </dgm:spPr>
    </dgm:pt>
    <dgm:pt modelId="{79D67B31-2E5F-4792-807B-07C26A30E558}" type="pres">
      <dgm:prSet presAssocID="{8DC64BA3-B3F9-4D22-8591-B955F1171D4A}" presName="parentText" presStyleLbl="node1" presStyleIdx="0" presStyleCnt="0">
        <dgm:presLayoutVars>
          <dgm:chMax val="0"/>
          <dgm:bulletEnabled val="1"/>
        </dgm:presLayoutVars>
      </dgm:prSet>
      <dgm:spPr/>
    </dgm:pt>
    <dgm:pt modelId="{556FE254-0AC4-4224-8F4A-5DC236B02DCE}" type="pres">
      <dgm:prSet presAssocID="{8DC64BA3-B3F9-4D22-8591-B955F1171D4A}" presName="parentRect" presStyleLbl="alignNode1" presStyleIdx="0" presStyleCnt="1"/>
      <dgm:spPr/>
    </dgm:pt>
    <dgm:pt modelId="{1F4B6C07-7672-408B-9238-00539129E2B1}" type="pres">
      <dgm:prSet presAssocID="{8DC64BA3-B3F9-4D22-8591-B955F1171D4A}" presName="adorn" presStyleLbl="fgAccFollowNode1" presStyleIdx="0" presStyleCnt="1"/>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Lst>
  <dgm:cxnLst>
    <dgm:cxn modelId="{E338FB33-C884-44E7-8C7A-4DA9CB15BD44}" type="presOf" srcId="{8DC64BA3-B3F9-4D22-8591-B955F1171D4A}" destId="{556FE254-0AC4-4224-8F4A-5DC236B02DCE}" srcOrd="1" destOrd="0" presId="urn:microsoft.com/office/officeart/2005/8/layout/bList2#2"/>
    <dgm:cxn modelId="{D7241581-8CAF-484C-B0B0-E955A9F67FAA}" type="presOf" srcId="{8DC64BA3-B3F9-4D22-8591-B955F1171D4A}" destId="{79D67B31-2E5F-4792-807B-07C26A30E558}" srcOrd="0" destOrd="0" presId="urn:microsoft.com/office/officeart/2005/8/layout/bList2#2"/>
    <dgm:cxn modelId="{D864E2AE-8863-4474-8478-A303BE4A6D48}" type="presOf" srcId="{B6BE56FA-3C43-421F-9BC3-CB9100D6E678}" destId="{AD7601F3-B8E4-4C7E-948D-0C31B529829A}" srcOrd="0" destOrd="0" presId="urn:microsoft.com/office/officeart/2005/8/layout/bList2#2"/>
    <dgm:cxn modelId="{6280F8F9-27C8-4F89-8829-926ACD5A4B11}" srcId="{B6BE56FA-3C43-421F-9BC3-CB9100D6E678}" destId="{8DC64BA3-B3F9-4D22-8591-B955F1171D4A}" srcOrd="0" destOrd="0" parTransId="{DE6A3087-66C1-4439-A186-20E7B5D8663C}" sibTransId="{F74AB663-9639-4502-ADBF-06D03AAD7C38}"/>
    <dgm:cxn modelId="{40DD7F8B-A730-430E-A6B7-9DCE5E5891B7}" type="presParOf" srcId="{AD7601F3-B8E4-4C7E-948D-0C31B529829A}" destId="{E3C847C9-C7A3-4C7F-B170-D8296E2F1E2A}" srcOrd="0" destOrd="0" presId="urn:microsoft.com/office/officeart/2005/8/layout/bList2#2"/>
    <dgm:cxn modelId="{9FCB8A18-1C37-4E0E-825B-0B6A88DBBFF9}" type="presParOf" srcId="{E3C847C9-C7A3-4C7F-B170-D8296E2F1E2A}" destId="{D38D55F5-FCBD-40C5-98C6-A0E56315E985}" srcOrd="0" destOrd="0" presId="urn:microsoft.com/office/officeart/2005/8/layout/bList2#2"/>
    <dgm:cxn modelId="{260EC504-E8E3-4F13-8C22-9A7017269D06}" type="presParOf" srcId="{E3C847C9-C7A3-4C7F-B170-D8296E2F1E2A}" destId="{79D67B31-2E5F-4792-807B-07C26A30E558}" srcOrd="1" destOrd="0" presId="urn:microsoft.com/office/officeart/2005/8/layout/bList2#2"/>
    <dgm:cxn modelId="{61341EF6-4147-4BA5-9CAD-46409AF9CB66}" type="presParOf" srcId="{E3C847C9-C7A3-4C7F-B170-D8296E2F1E2A}" destId="{556FE254-0AC4-4224-8F4A-5DC236B02DCE}" srcOrd="2" destOrd="0" presId="urn:microsoft.com/office/officeart/2005/8/layout/bList2#2"/>
    <dgm:cxn modelId="{7BF8595E-EBF0-497F-959E-11CEC97AAB5D}" type="presParOf" srcId="{E3C847C9-C7A3-4C7F-B170-D8296E2F1E2A}" destId="{1F4B6C07-7672-408B-9238-00539129E2B1}" srcOrd="3" destOrd="0" presId="urn:microsoft.com/office/officeart/2005/8/layout/bList2#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55F5-FCBD-40C5-98C6-A0E56315E985}">
      <dsp:nvSpPr>
        <dsp:cNvPr id="0" name=""/>
        <dsp:cNvSpPr/>
      </dsp:nvSpPr>
      <dsp:spPr>
        <a:xfrm>
          <a:off x="763424" y="1569"/>
          <a:ext cx="3980331" cy="3104551"/>
        </a:xfrm>
        <a:prstGeom prst="round2SameRect">
          <a:avLst>
            <a:gd name="adj1" fmla="val 8000"/>
            <a:gd name="adj2" fmla="val 0"/>
          </a:avLst>
        </a:prstGeom>
        <a:solidFill>
          <a:schemeClr val="accent6"/>
        </a:soli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z="-152400" extrusionH="63500"/>
      </dsp:spPr>
      <dsp:style>
        <a:lnRef idx="0">
          <a:schemeClr val="accent3"/>
        </a:lnRef>
        <a:fillRef idx="3">
          <a:schemeClr val="accent3"/>
        </a:fillRef>
        <a:effectRef idx="3">
          <a:schemeClr val="accent3"/>
        </a:effectRef>
        <a:fontRef idx="minor">
          <a:schemeClr val="lt1"/>
        </a:fontRef>
      </dsp:style>
    </dsp:sp>
    <dsp:sp modelId="{556FE254-0AC4-4224-8F4A-5DC236B02DCE}">
      <dsp:nvSpPr>
        <dsp:cNvPr id="0" name=""/>
        <dsp:cNvSpPr/>
      </dsp:nvSpPr>
      <dsp:spPr>
        <a:xfrm>
          <a:off x="743918" y="2992571"/>
          <a:ext cx="4019342" cy="752558"/>
        </a:xfrm>
        <a:prstGeom prst="rect">
          <a:avLst/>
        </a:prstGeom>
        <a:solidFill>
          <a:schemeClr val="accent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0" rIns="35560" bIns="0" numCol="1" spcCol="1270" anchor="ctr" anchorCtr="0">
          <a:noAutofit/>
        </a:bodyPr>
        <a:lstStyle/>
        <a:p>
          <a:pPr marL="0" lvl="0" indent="0" algn="l" defTabSz="1244600">
            <a:lnSpc>
              <a:spcPct val="90000"/>
            </a:lnSpc>
            <a:spcBef>
              <a:spcPct val="0"/>
            </a:spcBef>
            <a:spcAft>
              <a:spcPct val="35000"/>
            </a:spcAft>
            <a:buNone/>
          </a:pPr>
          <a:r>
            <a:rPr lang="en-GB" sz="2800" kern="1200" dirty="0">
              <a:latin typeface="+mn-lt"/>
              <a:cs typeface="Arial" panose="020B0604020202020204" pitchFamily="34" charset="0"/>
            </a:rPr>
            <a:t>Web Browser</a:t>
          </a:r>
          <a:endParaRPr lang="en-US" sz="2800" kern="1200" dirty="0">
            <a:latin typeface="+mn-lt"/>
            <a:cs typeface="Arial" panose="020B0604020202020204" pitchFamily="34" charset="0"/>
          </a:endParaRPr>
        </a:p>
      </dsp:txBody>
      <dsp:txXfrm>
        <a:off x="743918" y="2992571"/>
        <a:ext cx="2830522" cy="752558"/>
      </dsp:txXfrm>
    </dsp:sp>
    <dsp:sp modelId="{1F4B6C07-7672-408B-9238-00539129E2B1}">
      <dsp:nvSpPr>
        <dsp:cNvPr id="0" name=""/>
        <dsp:cNvSpPr/>
      </dsp:nvSpPr>
      <dsp:spPr>
        <a:xfrm>
          <a:off x="4068326" y="2928387"/>
          <a:ext cx="1134043" cy="1134043"/>
        </a:xfrm>
        <a:prstGeom prst="ellipse">
          <a:avLst/>
        </a:prstGeom>
        <a:blipFill rotWithShape="0">
          <a:blip xmlns:r="http://schemas.openxmlformats.org/officeDocument/2006/relationships" r:embed="rId1"/>
          <a:stretch>
            <a:fillRect/>
          </a:stretch>
        </a:blip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D55F5-FCBD-40C5-98C6-A0E56315E985}">
      <dsp:nvSpPr>
        <dsp:cNvPr id="0" name=""/>
        <dsp:cNvSpPr/>
      </dsp:nvSpPr>
      <dsp:spPr>
        <a:xfrm>
          <a:off x="438" y="925521"/>
          <a:ext cx="1926943" cy="1438422"/>
        </a:xfrm>
        <a:prstGeom prst="round2SameRect">
          <a:avLst>
            <a:gd name="adj1" fmla="val 8000"/>
            <a:gd name="adj2" fmla="val 0"/>
          </a:avLst>
        </a:prstGeom>
        <a:solidFill>
          <a:schemeClr val="accent6"/>
        </a:solidFill>
        <a:ln>
          <a:noFill/>
        </a:ln>
        <a:effectLst>
          <a:outerShdw blurRad="57150" dist="19050" dir="5400000" algn="ctr" rotWithShape="0">
            <a:srgbClr val="000000">
              <a:alpha val="63000"/>
            </a:srgbClr>
          </a:outerShdw>
        </a:effectLst>
        <a:scene3d>
          <a:camera prst="orthographicFront"/>
          <a:lightRig rig="threePt" dir="t">
            <a:rot lat="0" lon="0" rev="7500000"/>
          </a:lightRig>
        </a:scene3d>
        <a:sp3d z="-152400" extrusionH="63500"/>
      </dsp:spPr>
      <dsp:style>
        <a:lnRef idx="0">
          <a:schemeClr val="accent3"/>
        </a:lnRef>
        <a:fillRef idx="3">
          <a:schemeClr val="accent3"/>
        </a:fillRef>
        <a:effectRef idx="3">
          <a:schemeClr val="accent3"/>
        </a:effectRef>
        <a:fontRef idx="minor">
          <a:schemeClr val="lt1"/>
        </a:fontRef>
      </dsp:style>
    </dsp:sp>
    <dsp:sp modelId="{556FE254-0AC4-4224-8F4A-5DC236B02DCE}">
      <dsp:nvSpPr>
        <dsp:cNvPr id="0" name=""/>
        <dsp:cNvSpPr/>
      </dsp:nvSpPr>
      <dsp:spPr>
        <a:xfrm>
          <a:off x="438" y="2363943"/>
          <a:ext cx="1926943" cy="618521"/>
        </a:xfrm>
        <a:prstGeom prst="rect">
          <a:avLst/>
        </a:prstGeom>
        <a:solidFill>
          <a:schemeClr val="accent5"/>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mn-lt"/>
              <a:cs typeface="Arial" panose="020B0604020202020204" pitchFamily="34" charset="0"/>
            </a:rPr>
            <a:t>Web Server</a:t>
          </a:r>
          <a:endParaRPr lang="en-US" sz="2000" kern="1200" dirty="0">
            <a:latin typeface="+mn-lt"/>
            <a:cs typeface="Arial" panose="020B0604020202020204" pitchFamily="34" charset="0"/>
          </a:endParaRPr>
        </a:p>
      </dsp:txBody>
      <dsp:txXfrm>
        <a:off x="438" y="2363943"/>
        <a:ext cx="1357002" cy="618521"/>
      </dsp:txXfrm>
    </dsp:sp>
    <dsp:sp modelId="{1F4B6C07-7672-408B-9238-00539129E2B1}">
      <dsp:nvSpPr>
        <dsp:cNvPr id="0" name=""/>
        <dsp:cNvSpPr/>
      </dsp:nvSpPr>
      <dsp:spPr>
        <a:xfrm>
          <a:off x="1413704" y="2464048"/>
          <a:ext cx="674430" cy="674430"/>
        </a:xfrm>
        <a:prstGeom prst="ellipse">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6350" cap="flat" cmpd="sng" algn="ctr">
          <a:solidFill>
            <a:schemeClr val="dk2">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24/10/2023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24/10/2023</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571500" y="581025"/>
            <a:ext cx="5715000" cy="3216275"/>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130103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JSON consists of structures that are supported by most modern programming languages and so is immediately accessible to most.</a:t>
            </a:r>
          </a:p>
          <a:p>
            <a:endParaRPr lang="en-US" dirty="0"/>
          </a:p>
          <a:p>
            <a:r>
              <a:rPr lang="en-US" dirty="0"/>
              <a:t>It is an associative array (name/value pairs) and can contain an ordered list of values as an array.</a:t>
            </a:r>
          </a:p>
          <a:p>
            <a:endParaRPr lang="en-US" dirty="0"/>
          </a:p>
          <a:p>
            <a:r>
              <a:rPr lang="en-US" dirty="0"/>
              <a:t>The overall JSON object consists of an unordered list of name/value pairs contained within curly braces with each name and value pair separated by a colon and the name/value pairs separated by a comma.</a:t>
            </a:r>
          </a:p>
        </p:txBody>
      </p:sp>
      <p:sp>
        <p:nvSpPr>
          <p:cNvPr id="7" name="Slide Image Placeholder 6"/>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448930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JSON is a subset of the object-literal notation of JavaScript and so can be used (as shown above) in JavaScript with no problems.</a:t>
            </a:r>
          </a:p>
          <a:p>
            <a:endParaRPr lang="en-US" dirty="0"/>
          </a:p>
          <a:p>
            <a:r>
              <a:rPr lang="en-US" dirty="0"/>
              <a:t>The object realised in the above example can be accessed using either dot or subscript operators as shown in the second example.</a:t>
            </a:r>
            <a:endParaRPr lang="en-GB" dirty="0"/>
          </a:p>
          <a:p>
            <a:endParaRPr lang="en-US" dirty="0"/>
          </a:p>
          <a:p>
            <a:endParaRPr lang="en-GB" dirty="0"/>
          </a:p>
        </p:txBody>
      </p:sp>
      <p:sp>
        <p:nvSpPr>
          <p:cNvPr id="7" name="Slide Image Placeholder 6"/>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3185113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a:prstGeom prst="rect">
            <a:avLst/>
          </a:prstGeom>
        </p:spPr>
      </p:sp>
      <p:sp>
        <p:nvSpPr>
          <p:cNvPr id="3" name="Notes Placeholder 2"/>
          <p:cNvSpPr>
            <a:spLocks noGrp="1"/>
          </p:cNvSpPr>
          <p:nvPr>
            <p:ph type="body" idx="1"/>
          </p:nvPr>
        </p:nvSpPr>
        <p:spPr/>
        <p:txBody>
          <a:bodyPr/>
          <a:lstStyle/>
          <a:p>
            <a:r>
              <a:rPr lang="en-GB" dirty="0"/>
              <a:t>There are a series of overloaded methods for the type:</a:t>
            </a:r>
          </a:p>
          <a:p>
            <a:endParaRPr lang="en-GB" dirty="0"/>
          </a:p>
          <a:p>
            <a:r>
              <a:rPr lang="en-GB" dirty="0" err="1"/>
              <a:t>JSON.parse</a:t>
            </a:r>
            <a:r>
              <a:rPr lang="en-GB" dirty="0"/>
              <a:t>( text ) – Converts a serialised JSON string into a JavaScript object.</a:t>
            </a:r>
          </a:p>
          <a:p>
            <a:endParaRPr lang="en-GB" dirty="0"/>
          </a:p>
          <a:p>
            <a:r>
              <a:rPr lang="en-GB" dirty="0" err="1"/>
              <a:t>JSON.parse</a:t>
            </a:r>
            <a:r>
              <a:rPr lang="en-GB" dirty="0"/>
              <a:t>( text, translate ) – Uses a translation function to convert values or remove them entirely.</a:t>
            </a:r>
          </a:p>
          <a:p>
            <a:endParaRPr lang="en-GB" dirty="0"/>
          </a:p>
          <a:p>
            <a:r>
              <a:rPr lang="en-GB" dirty="0" err="1"/>
              <a:t>JSON.stringify</a:t>
            </a:r>
            <a:r>
              <a:rPr lang="en-GB" dirty="0"/>
              <a:t>( </a:t>
            </a:r>
            <a:r>
              <a:rPr lang="en-GB" dirty="0" err="1"/>
              <a:t>obj</a:t>
            </a:r>
            <a:r>
              <a:rPr lang="en-GB" dirty="0"/>
              <a:t> ) – Converts an object into a serialised JSON string.</a:t>
            </a:r>
          </a:p>
          <a:p>
            <a:endParaRPr lang="en-GB" dirty="0"/>
          </a:p>
          <a:p>
            <a:r>
              <a:rPr lang="en-GB" dirty="0" err="1"/>
              <a:t>JSON.stringify</a:t>
            </a:r>
            <a:r>
              <a:rPr lang="en-GB" dirty="0"/>
              <a:t>( </a:t>
            </a:r>
            <a:r>
              <a:rPr lang="en-GB" dirty="0" err="1"/>
              <a:t>obj</a:t>
            </a:r>
            <a:r>
              <a:rPr lang="en-GB" dirty="0"/>
              <a:t>, ["white", "list"]) – Serialises only a specific white list of properties.</a:t>
            </a:r>
          </a:p>
          <a:p>
            <a:endParaRPr lang="en-GB" dirty="0"/>
          </a:p>
          <a:p>
            <a:r>
              <a:rPr lang="en-GB" dirty="0" err="1"/>
              <a:t>JSON.stringify</a:t>
            </a:r>
            <a:r>
              <a:rPr lang="en-GB" dirty="0"/>
              <a:t>( </a:t>
            </a:r>
            <a:r>
              <a:rPr lang="en-GB" dirty="0" err="1"/>
              <a:t>obj</a:t>
            </a:r>
            <a:r>
              <a:rPr lang="en-GB" dirty="0"/>
              <a:t>, translate ) – Serialises the object using a translation function.</a:t>
            </a:r>
          </a:p>
          <a:p>
            <a:endParaRPr lang="en-GB" dirty="0"/>
          </a:p>
          <a:p>
            <a:r>
              <a:rPr lang="en-GB" dirty="0" err="1"/>
              <a:t>JSON.stringify</a:t>
            </a:r>
            <a:r>
              <a:rPr lang="en-GB" dirty="0"/>
              <a:t>( </a:t>
            </a:r>
            <a:r>
              <a:rPr lang="en-GB" dirty="0" err="1"/>
              <a:t>obj</a:t>
            </a:r>
            <a:r>
              <a:rPr lang="en-GB" dirty="0"/>
              <a:t>, null, 2 ) – Adds the specified number of spaces to the output, printing it evenly.</a:t>
            </a:r>
          </a:p>
        </p:txBody>
      </p:sp>
    </p:spTree>
    <p:extLst>
      <p:ext uri="{BB962C8B-B14F-4D97-AF65-F5344CB8AC3E}">
        <p14:creationId xmlns:p14="http://schemas.microsoft.com/office/powerpoint/2010/main" val="2949710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295324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2648635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3162553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719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066964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3783674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189985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571500" y="581025"/>
            <a:ext cx="5715000" cy="3216275"/>
          </a:xfrm>
          <a:prstGeom prst="rect">
            <a:avLst/>
          </a:prstGeom>
        </p:spPr>
      </p:sp>
      <p:sp>
        <p:nvSpPr>
          <p:cNvPr id="6" name="Notes Placeholder 5"/>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2263938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4280435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964868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43569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err="1"/>
              <a:t>XMLHttpRequest</a:t>
            </a:r>
            <a:r>
              <a:rPr lang="en-GB" dirty="0"/>
              <a:t> is an older technology, generally used to implement AJAX (Asynchronous JavaScript And XML).  See the appendix for information on how Asynchronous requests using the </a:t>
            </a:r>
            <a:r>
              <a:rPr lang="en-GB" dirty="0" err="1"/>
              <a:t>XMLhttpRequest</a:t>
            </a:r>
            <a:r>
              <a:rPr lang="en-GB" dirty="0"/>
              <a:t> object are made.</a:t>
            </a:r>
          </a:p>
        </p:txBody>
      </p:sp>
    </p:spTree>
    <p:extLst>
      <p:ext uri="{BB962C8B-B14F-4D97-AF65-F5344CB8AC3E}">
        <p14:creationId xmlns:p14="http://schemas.microsoft.com/office/powerpoint/2010/main" val="2122088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06076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698877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5685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3805120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3394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3869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Autofit/>
          </a:bodyPr>
          <a:lstStyle/>
          <a:p>
            <a:r>
              <a:rPr lang="en-GB" dirty="0"/>
              <a:t>Users of web applications increasingly expect a user experience that provides a high-level of interactivity on as close a level to a desktop application as possible.  </a:t>
            </a:r>
            <a:br>
              <a:rPr lang="en-GB" dirty="0"/>
            </a:br>
            <a:endParaRPr lang="en-GB" sz="1000" dirty="0"/>
          </a:p>
          <a:p>
            <a:r>
              <a:rPr lang="en-GB" dirty="0"/>
              <a:t>The typical server-bound web application cannot easily provide this because it has to defer to the server for any significant updates to the user interface.</a:t>
            </a:r>
            <a:br>
              <a:rPr lang="en-GB" dirty="0"/>
            </a:br>
            <a:br>
              <a:rPr lang="en-GB" sz="1000" dirty="0"/>
            </a:br>
            <a:r>
              <a:rPr lang="en-GB" dirty="0"/>
              <a:t>Ajax enables us to create a highly-responsive, rich user interface. It does this by enabling several design options through standard-based technologies.</a:t>
            </a:r>
            <a:br>
              <a:rPr lang="en-GB" dirty="0"/>
            </a:br>
            <a:br>
              <a:rPr lang="en-GB" sz="1000" dirty="0"/>
            </a:br>
            <a:r>
              <a:rPr lang="en-GB" dirty="0"/>
              <a:t>Key to this are the client-side technologies: HTML with JavaScript and CSS for the styling of our pages. Due to developments and standardisation of these technologies, we can change the focus of our application from server-centric to client-centric.</a:t>
            </a:r>
            <a:br>
              <a:rPr lang="en-GB" dirty="0"/>
            </a:br>
            <a:br>
              <a:rPr lang="en-GB" sz="1000" dirty="0"/>
            </a:br>
            <a:r>
              <a:rPr lang="en-GB" dirty="0"/>
              <a:t>We focus our development efforts on user interactions with our application and have a user-driven, event-based model, so that we can concentrate as much as possible on the user experience.</a:t>
            </a:r>
            <a:br>
              <a:rPr lang="en-GB" dirty="0"/>
            </a:br>
            <a:br>
              <a:rPr lang="en-GB" sz="1000" dirty="0"/>
            </a:br>
            <a:r>
              <a:rPr lang="en-GB" dirty="0"/>
              <a:t>Through asynchronous communication with the server, we are able to retrieve data or HTML fragments that we can then insert into the DOM programmatically. The main benefits of asynchronous communication in this scenario are that we are only transmitting a small amount of information and are semi-coupled with the server; more importantly, user activity and interactions with our application are not interrupted during this request process.</a:t>
            </a:r>
          </a:p>
          <a:p>
            <a:endParaRPr lang="en-GB" dirty="0"/>
          </a:p>
        </p:txBody>
      </p:sp>
      <p:sp>
        <p:nvSpPr>
          <p:cNvPr id="6" name="Slide Image Placeholder 5"/>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907358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30</a:t>
            </a:fld>
            <a:endParaRPr lang="en-GB"/>
          </a:p>
        </p:txBody>
      </p:sp>
    </p:spTree>
    <p:extLst>
      <p:ext uri="{BB962C8B-B14F-4D97-AF65-F5344CB8AC3E}">
        <p14:creationId xmlns:p14="http://schemas.microsoft.com/office/powerpoint/2010/main" val="2374085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571500" y="581025"/>
            <a:ext cx="5715000" cy="3216275"/>
          </a:xfrm>
          <a:prstGeom prst="rect">
            <a:avLst/>
          </a:prstGeom>
        </p:spPr>
      </p:sp>
      <p:sp>
        <p:nvSpPr>
          <p:cNvPr id="6" name="Notes Placeholder 5"/>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1233084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32</a:t>
            </a:fld>
            <a:endParaRPr lang="en-GB"/>
          </a:p>
        </p:txBody>
      </p:sp>
    </p:spTree>
    <p:extLst>
      <p:ext uri="{BB962C8B-B14F-4D97-AF65-F5344CB8AC3E}">
        <p14:creationId xmlns:p14="http://schemas.microsoft.com/office/powerpoint/2010/main" val="2069799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33</a:t>
            </a:fld>
            <a:endParaRPr lang="en-GB"/>
          </a:p>
        </p:txBody>
      </p:sp>
    </p:spTree>
    <p:extLst>
      <p:ext uri="{BB962C8B-B14F-4D97-AF65-F5344CB8AC3E}">
        <p14:creationId xmlns:p14="http://schemas.microsoft.com/office/powerpoint/2010/main" val="1349082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34</a:t>
            </a:fld>
            <a:endParaRPr lang="en-GB"/>
          </a:p>
        </p:txBody>
      </p:sp>
    </p:spTree>
    <p:extLst>
      <p:ext uri="{BB962C8B-B14F-4D97-AF65-F5344CB8AC3E}">
        <p14:creationId xmlns:p14="http://schemas.microsoft.com/office/powerpoint/2010/main" val="244045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The w3c document referenced above defines an interface that is implemented by the </a:t>
            </a:r>
            <a:r>
              <a:rPr lang="en-GB" dirty="0" err="1"/>
              <a:t>XMLHttpRequest</a:t>
            </a:r>
            <a:r>
              <a:rPr lang="en-GB" dirty="0"/>
              <a:t> object within conformant browsers. This includes all modern browsers. </a:t>
            </a:r>
            <a:br>
              <a:rPr lang="en-GB" dirty="0"/>
            </a:br>
            <a:br>
              <a:rPr lang="en-GB" dirty="0"/>
            </a:br>
            <a:r>
              <a:rPr lang="en-GB" dirty="0"/>
              <a:t>The object contains a simple API for creating most types of request (GET, POST, HEAD, PUT, DELETE, OPTIONS) and can be used over HTTP or HTTPS. It can be used for making synchronous or asynchronous requests.</a:t>
            </a:r>
            <a:br>
              <a:rPr lang="en-GB" dirty="0"/>
            </a:br>
            <a:br>
              <a:rPr lang="en-GB" dirty="0"/>
            </a:br>
            <a:r>
              <a:rPr lang="en-GB" dirty="0"/>
              <a:t>Like any typical HTTP request, we can manipulate the headers by adding extra entries to the request and we can read the response headers.</a:t>
            </a:r>
          </a:p>
        </p:txBody>
      </p:sp>
      <p:sp>
        <p:nvSpPr>
          <p:cNvPr id="6" name="Slide Image Placeholder 5"/>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2367896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GB" dirty="0">
                <a:latin typeface="Montserrat" panose="00000500000000000000" pitchFamily="2" charset="0"/>
              </a:rPr>
              <a:t>There are four named request methods; open, send, abort and </a:t>
            </a:r>
            <a:r>
              <a:rPr lang="en-GB" dirty="0" err="1">
                <a:latin typeface="Montserrat" panose="00000500000000000000" pitchFamily="2" charset="0"/>
              </a:rPr>
              <a:t>setRequestHeader</a:t>
            </a:r>
            <a:r>
              <a:rPr lang="en-GB" dirty="0">
                <a:latin typeface="Montserrat" panose="00000500000000000000" pitchFamily="2" charset="0"/>
              </a:rPr>
              <a:t>.</a:t>
            </a:r>
            <a:br>
              <a:rPr lang="en-GB" dirty="0">
                <a:latin typeface="Montserrat" panose="00000500000000000000" pitchFamily="2" charset="0"/>
              </a:rPr>
            </a:br>
            <a:br>
              <a:rPr lang="en-GB" dirty="0">
                <a:latin typeface="Montserrat" panose="00000500000000000000" pitchFamily="2" charset="0"/>
              </a:rPr>
            </a:br>
            <a:r>
              <a:rPr lang="en-GB" dirty="0">
                <a:latin typeface="Montserrat" panose="00000500000000000000" pitchFamily="2" charset="0"/>
              </a:rPr>
              <a:t>The open method takes a string indicating the method (GET, POST etc...). It also requires the </a:t>
            </a:r>
            <a:r>
              <a:rPr lang="en-GB" dirty="0" err="1">
                <a:latin typeface="Montserrat" panose="00000500000000000000" pitchFamily="2" charset="0"/>
              </a:rPr>
              <a:t>Url</a:t>
            </a:r>
            <a:r>
              <a:rPr lang="en-GB" dirty="0">
                <a:latin typeface="Montserrat" panose="00000500000000000000" pitchFamily="2" charset="0"/>
              </a:rPr>
              <a:t> as a string. The other parameters are optional; however to make an asynchronous call you will need to pass true as the </a:t>
            </a:r>
            <a:r>
              <a:rPr lang="en-GB" dirty="0" err="1">
                <a:latin typeface="Montserrat" panose="00000500000000000000" pitchFamily="2" charset="0"/>
              </a:rPr>
              <a:t>bAsync</a:t>
            </a:r>
            <a:r>
              <a:rPr lang="en-GB" dirty="0">
                <a:latin typeface="Montserrat" panose="00000500000000000000" pitchFamily="2" charset="0"/>
              </a:rPr>
              <a:t> parameter. You can also, optionally, provide a username and password to use for authentication.</a:t>
            </a:r>
            <a:br>
              <a:rPr lang="en-GB" dirty="0">
                <a:latin typeface="Montserrat" panose="00000500000000000000" pitchFamily="2" charset="0"/>
              </a:rPr>
            </a:br>
            <a:br>
              <a:rPr lang="en-GB" dirty="0">
                <a:latin typeface="Montserrat" panose="00000500000000000000" pitchFamily="2" charset="0"/>
              </a:rPr>
            </a:br>
            <a:r>
              <a:rPr lang="en-GB" dirty="0">
                <a:latin typeface="Montserrat" panose="00000500000000000000" pitchFamily="2" charset="0"/>
              </a:rPr>
              <a:t>The send method initiates the request and has three ways of invocation. You can send the request without any data (e.g. when invoking for a GET request). In addition, the </a:t>
            </a:r>
            <a:r>
              <a:rPr lang="en-GB" dirty="0" err="1">
                <a:latin typeface="Montserrat" panose="00000500000000000000" pitchFamily="2" charset="0"/>
              </a:rPr>
              <a:t>varData</a:t>
            </a:r>
            <a:r>
              <a:rPr lang="en-GB" dirty="0">
                <a:latin typeface="Montserrat" panose="00000500000000000000" pitchFamily="2" charset="0"/>
              </a:rPr>
              <a:t> parameter can contain either a string containing name/value pairs as would be the body of the request, or it can contain an XML Document.</a:t>
            </a:r>
            <a:br>
              <a:rPr lang="en-GB" dirty="0">
                <a:latin typeface="Montserrat" panose="00000500000000000000" pitchFamily="2" charset="0"/>
              </a:rPr>
            </a:br>
            <a:br>
              <a:rPr lang="en-GB" dirty="0">
                <a:latin typeface="Montserrat" panose="00000500000000000000" pitchFamily="2" charset="0"/>
              </a:rPr>
            </a:br>
            <a:r>
              <a:rPr lang="en-GB" dirty="0">
                <a:latin typeface="Montserrat" panose="00000500000000000000" pitchFamily="2" charset="0"/>
              </a:rPr>
              <a:t>The abort method allows us to cancel a request that is currently processing.</a:t>
            </a:r>
            <a:br>
              <a:rPr lang="en-GB" dirty="0">
                <a:latin typeface="Montserrat" panose="00000500000000000000" pitchFamily="2" charset="0"/>
              </a:rPr>
            </a:br>
            <a:br>
              <a:rPr lang="en-GB" dirty="0">
                <a:latin typeface="Montserrat" panose="00000500000000000000" pitchFamily="2" charset="0"/>
              </a:rPr>
            </a:br>
            <a:r>
              <a:rPr lang="en-GB" dirty="0">
                <a:latin typeface="Montserrat" panose="00000500000000000000" pitchFamily="2" charset="0"/>
              </a:rPr>
              <a:t>The </a:t>
            </a:r>
            <a:r>
              <a:rPr lang="en-GB" dirty="0" err="1">
                <a:latin typeface="Montserrat" panose="00000500000000000000" pitchFamily="2" charset="0"/>
              </a:rPr>
              <a:t>setRequestHeader</a:t>
            </a:r>
            <a:r>
              <a:rPr lang="en-GB" dirty="0">
                <a:latin typeface="Montserrat" panose="00000500000000000000" pitchFamily="2" charset="0"/>
              </a:rPr>
              <a:t> method is used to add headers to the request and is used mainly to set the content type when we want to POST data. Both parameters are strings.</a:t>
            </a:r>
          </a:p>
          <a:p>
            <a:endParaRPr lang="en-GB" dirty="0">
              <a:latin typeface="Montserrat" panose="00000500000000000000" pitchFamily="2" charset="0"/>
            </a:endParaRPr>
          </a:p>
          <a:p>
            <a:endParaRPr lang="en-GB" dirty="0">
              <a:latin typeface="Montserrat" panose="00000500000000000000" pitchFamily="2" charset="0"/>
            </a:endParaRPr>
          </a:p>
        </p:txBody>
      </p:sp>
      <p:sp>
        <p:nvSpPr>
          <p:cNvPr id="6" name="Slide Image Placeholder 5"/>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1553068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Autofit/>
          </a:bodyPr>
          <a:lstStyle/>
          <a:p>
            <a:r>
              <a:rPr lang="en-GB" dirty="0"/>
              <a:t>The key to retrieving or handling the response is to hook into the </a:t>
            </a:r>
            <a:r>
              <a:rPr lang="en-GB" dirty="0" err="1"/>
              <a:t>readystatechange</a:t>
            </a:r>
            <a:r>
              <a:rPr lang="en-GB" dirty="0"/>
              <a:t> event of the </a:t>
            </a:r>
            <a:r>
              <a:rPr lang="en-GB" dirty="0" err="1"/>
              <a:t>XMLHttpRequest</a:t>
            </a:r>
            <a:r>
              <a:rPr lang="en-GB" dirty="0"/>
              <a:t> object.</a:t>
            </a:r>
            <a:br>
              <a:rPr lang="en-GB" dirty="0"/>
            </a:br>
            <a:br>
              <a:rPr lang="en-GB" dirty="0"/>
            </a:br>
            <a:r>
              <a:rPr lang="en-GB" dirty="0"/>
              <a:t>This event fires for each stage in the request lifecycle and can be used to retrieve the content of the response. The </a:t>
            </a:r>
            <a:r>
              <a:rPr lang="en-GB" dirty="0" err="1"/>
              <a:t>readyState</a:t>
            </a:r>
            <a:r>
              <a:rPr lang="en-GB" dirty="0"/>
              <a:t> property indicates what stage the request/response is at.</a:t>
            </a:r>
            <a:br>
              <a:rPr lang="en-GB" dirty="0"/>
            </a:br>
            <a:endParaRPr lang="en-GB" dirty="0"/>
          </a:p>
          <a:p>
            <a:r>
              <a:rPr lang="en-GB" dirty="0"/>
              <a:t>You can check the HTTP status code using the status property and obtain a friendly text description from the </a:t>
            </a:r>
            <a:r>
              <a:rPr lang="en-GB" dirty="0" err="1"/>
              <a:t>statusText</a:t>
            </a:r>
            <a:r>
              <a:rPr lang="en-GB" dirty="0"/>
              <a:t> property. </a:t>
            </a:r>
            <a:r>
              <a:rPr lang="en-US" dirty="0"/>
              <a:t>To retrieve the data, you use the </a:t>
            </a:r>
            <a:r>
              <a:rPr lang="en-US" dirty="0" err="1"/>
              <a:t>responseText</a:t>
            </a:r>
            <a:r>
              <a:rPr lang="en-US" dirty="0"/>
              <a:t>, </a:t>
            </a:r>
            <a:r>
              <a:rPr lang="en-US" dirty="0" err="1"/>
              <a:t>responseXML</a:t>
            </a:r>
            <a:r>
              <a:rPr lang="en-US" dirty="0"/>
              <a:t> methods. You can interrogate the response headers by using </a:t>
            </a:r>
            <a:r>
              <a:rPr lang="en-US" dirty="0" err="1"/>
              <a:t>getResponseHeader</a:t>
            </a:r>
            <a:r>
              <a:rPr lang="en-US" dirty="0"/>
              <a:t> or </a:t>
            </a:r>
            <a:r>
              <a:rPr lang="en-US" dirty="0" err="1"/>
              <a:t>getAllResponseHeaders</a:t>
            </a:r>
            <a:r>
              <a:rPr lang="en-US" dirty="0"/>
              <a:t>.</a:t>
            </a:r>
          </a:p>
        </p:txBody>
      </p:sp>
      <p:graphicFrame>
        <p:nvGraphicFramePr>
          <p:cNvPr id="5" name="Table 4"/>
          <p:cNvGraphicFramePr>
            <a:graphicFrameLocks noGrp="1"/>
          </p:cNvGraphicFramePr>
          <p:nvPr/>
        </p:nvGraphicFramePr>
        <p:xfrm>
          <a:off x="1232755" y="4834125"/>
          <a:ext cx="4392488" cy="1848930"/>
        </p:xfrm>
        <a:graphic>
          <a:graphicData uri="http://schemas.openxmlformats.org/drawingml/2006/table">
            <a:tbl>
              <a:tblPr firstRow="1" bandRow="1">
                <a:tableStyleId>{5C22544A-7EE6-4342-B048-85BDC9FD1C3A}</a:tableStyleId>
              </a:tblPr>
              <a:tblGrid>
                <a:gridCol w="1406228">
                  <a:extLst>
                    <a:ext uri="{9D8B030D-6E8A-4147-A177-3AD203B41FA5}">
                      <a16:colId xmlns:a16="http://schemas.microsoft.com/office/drawing/2014/main" val="20000"/>
                    </a:ext>
                  </a:extLst>
                </a:gridCol>
                <a:gridCol w="2986260">
                  <a:extLst>
                    <a:ext uri="{9D8B030D-6E8A-4147-A177-3AD203B41FA5}">
                      <a16:colId xmlns:a16="http://schemas.microsoft.com/office/drawing/2014/main" val="20001"/>
                    </a:ext>
                  </a:extLst>
                </a:gridCol>
              </a:tblGrid>
              <a:tr h="353953">
                <a:tc>
                  <a:txBody>
                    <a:bodyPr/>
                    <a:lstStyle/>
                    <a:p>
                      <a:pPr algn="ctr"/>
                      <a:r>
                        <a:rPr lang="en-GB" sz="1200" dirty="0">
                          <a:latin typeface="Arial" pitchFamily="34" charset="0"/>
                          <a:cs typeface="Arial" pitchFamily="34" charset="0"/>
                        </a:rPr>
                        <a:t>readyState value</a:t>
                      </a:r>
                    </a:p>
                  </a:txBody>
                  <a:tcPr marL="94664" marR="94664" marT="51188" marB="51188"/>
                </a:tc>
                <a:tc>
                  <a:txBody>
                    <a:bodyPr/>
                    <a:lstStyle/>
                    <a:p>
                      <a:r>
                        <a:rPr lang="en-GB" sz="1200" dirty="0">
                          <a:latin typeface="Arial" pitchFamily="34" charset="0"/>
                          <a:cs typeface="Arial" pitchFamily="34" charset="0"/>
                        </a:rPr>
                        <a:t>Description</a:t>
                      </a:r>
                    </a:p>
                  </a:txBody>
                  <a:tcPr marL="94664" marR="94664" marT="51188" marB="51188"/>
                </a:tc>
                <a:extLst>
                  <a:ext uri="{0D108BD9-81ED-4DB2-BD59-A6C34878D82A}">
                    <a16:rowId xmlns:a16="http://schemas.microsoft.com/office/drawing/2014/main" val="10000"/>
                  </a:ext>
                </a:extLst>
              </a:tr>
              <a:tr h="255072">
                <a:tc>
                  <a:txBody>
                    <a:bodyPr/>
                    <a:lstStyle/>
                    <a:p>
                      <a:pPr algn="ctr"/>
                      <a:r>
                        <a:rPr lang="en-GB" sz="1200" dirty="0">
                          <a:latin typeface="Arial" pitchFamily="34" charset="0"/>
                          <a:cs typeface="Arial" pitchFamily="34" charset="0"/>
                        </a:rPr>
                        <a:t>0</a:t>
                      </a:r>
                    </a:p>
                  </a:txBody>
                  <a:tcPr marL="94664" marR="94664" marT="51188" marB="51188"/>
                </a:tc>
                <a:tc>
                  <a:txBody>
                    <a:bodyPr/>
                    <a:lstStyle/>
                    <a:p>
                      <a:r>
                        <a:rPr lang="en-GB" sz="1200" dirty="0">
                          <a:latin typeface="Arial" pitchFamily="34" charset="0"/>
                          <a:cs typeface="Arial" pitchFamily="34" charset="0"/>
                        </a:rPr>
                        <a:t>Unsent</a:t>
                      </a:r>
                    </a:p>
                  </a:txBody>
                  <a:tcPr marL="94664" marR="94664" marT="51188" marB="51188"/>
                </a:tc>
                <a:extLst>
                  <a:ext uri="{0D108BD9-81ED-4DB2-BD59-A6C34878D82A}">
                    <a16:rowId xmlns:a16="http://schemas.microsoft.com/office/drawing/2014/main" val="10001"/>
                  </a:ext>
                </a:extLst>
              </a:tr>
              <a:tr h="255072">
                <a:tc>
                  <a:txBody>
                    <a:bodyPr/>
                    <a:lstStyle/>
                    <a:p>
                      <a:pPr algn="ctr"/>
                      <a:r>
                        <a:rPr lang="en-GB" sz="1200" dirty="0">
                          <a:latin typeface="Arial" pitchFamily="34" charset="0"/>
                          <a:cs typeface="Arial" pitchFamily="34" charset="0"/>
                        </a:rPr>
                        <a:t>1</a:t>
                      </a:r>
                    </a:p>
                  </a:txBody>
                  <a:tcPr marL="94664" marR="94664" marT="51188" marB="51188"/>
                </a:tc>
                <a:tc>
                  <a:txBody>
                    <a:bodyPr/>
                    <a:lstStyle/>
                    <a:p>
                      <a:r>
                        <a:rPr lang="en-GB" sz="1200" dirty="0">
                          <a:latin typeface="Arial" pitchFamily="34" charset="0"/>
                          <a:cs typeface="Arial" pitchFamily="34" charset="0"/>
                        </a:rPr>
                        <a:t>Opened</a:t>
                      </a:r>
                    </a:p>
                  </a:txBody>
                  <a:tcPr marL="94664" marR="94664" marT="51188" marB="51188"/>
                </a:tc>
                <a:extLst>
                  <a:ext uri="{0D108BD9-81ED-4DB2-BD59-A6C34878D82A}">
                    <a16:rowId xmlns:a16="http://schemas.microsoft.com/office/drawing/2014/main" val="10002"/>
                  </a:ext>
                </a:extLst>
              </a:tr>
              <a:tr h="255072">
                <a:tc>
                  <a:txBody>
                    <a:bodyPr/>
                    <a:lstStyle/>
                    <a:p>
                      <a:pPr algn="ctr"/>
                      <a:r>
                        <a:rPr lang="en-GB" sz="1200" dirty="0">
                          <a:latin typeface="Arial" pitchFamily="34" charset="0"/>
                          <a:cs typeface="Arial" pitchFamily="34" charset="0"/>
                        </a:rPr>
                        <a:t>2</a:t>
                      </a:r>
                    </a:p>
                  </a:txBody>
                  <a:tcPr marL="94664" marR="94664" marT="51188" marB="51188"/>
                </a:tc>
                <a:tc>
                  <a:txBody>
                    <a:bodyPr/>
                    <a:lstStyle/>
                    <a:p>
                      <a:r>
                        <a:rPr lang="en-GB" sz="1200" dirty="0">
                          <a:latin typeface="Arial" pitchFamily="34" charset="0"/>
                          <a:cs typeface="Arial" pitchFamily="34" charset="0"/>
                        </a:rPr>
                        <a:t>Headers Received</a:t>
                      </a:r>
                    </a:p>
                  </a:txBody>
                  <a:tcPr marL="94664" marR="94664" marT="51188" marB="51188"/>
                </a:tc>
                <a:extLst>
                  <a:ext uri="{0D108BD9-81ED-4DB2-BD59-A6C34878D82A}">
                    <a16:rowId xmlns:a16="http://schemas.microsoft.com/office/drawing/2014/main" val="10003"/>
                  </a:ext>
                </a:extLst>
              </a:tr>
              <a:tr h="255072">
                <a:tc>
                  <a:txBody>
                    <a:bodyPr/>
                    <a:lstStyle/>
                    <a:p>
                      <a:pPr algn="ctr"/>
                      <a:r>
                        <a:rPr lang="en-GB" sz="1200" dirty="0">
                          <a:latin typeface="Arial" pitchFamily="34" charset="0"/>
                          <a:cs typeface="Arial" pitchFamily="34" charset="0"/>
                        </a:rPr>
                        <a:t>3</a:t>
                      </a:r>
                    </a:p>
                  </a:txBody>
                  <a:tcPr marL="94664" marR="94664" marT="51188" marB="51188"/>
                </a:tc>
                <a:tc>
                  <a:txBody>
                    <a:bodyPr/>
                    <a:lstStyle/>
                    <a:p>
                      <a:r>
                        <a:rPr lang="en-GB" sz="1200" dirty="0">
                          <a:latin typeface="Arial" pitchFamily="34" charset="0"/>
                          <a:cs typeface="Arial" pitchFamily="34" charset="0"/>
                        </a:rPr>
                        <a:t>Loading</a:t>
                      </a:r>
                    </a:p>
                  </a:txBody>
                  <a:tcPr marL="94664" marR="94664" marT="51188" marB="51188"/>
                </a:tc>
                <a:extLst>
                  <a:ext uri="{0D108BD9-81ED-4DB2-BD59-A6C34878D82A}">
                    <a16:rowId xmlns:a16="http://schemas.microsoft.com/office/drawing/2014/main" val="10004"/>
                  </a:ext>
                </a:extLst>
              </a:tr>
              <a:tr h="353953">
                <a:tc>
                  <a:txBody>
                    <a:bodyPr/>
                    <a:lstStyle/>
                    <a:p>
                      <a:pPr algn="ctr"/>
                      <a:r>
                        <a:rPr lang="en-GB" sz="1200" dirty="0">
                          <a:latin typeface="Arial" pitchFamily="34" charset="0"/>
                          <a:cs typeface="Arial" pitchFamily="34" charset="0"/>
                        </a:rPr>
                        <a:t>4</a:t>
                      </a:r>
                    </a:p>
                  </a:txBody>
                  <a:tcPr marL="94664" marR="94664" marT="51188" marB="51188"/>
                </a:tc>
                <a:tc>
                  <a:txBody>
                    <a:bodyPr/>
                    <a:lstStyle/>
                    <a:p>
                      <a:r>
                        <a:rPr lang="en-GB" sz="1200" dirty="0">
                          <a:latin typeface="Arial" pitchFamily="34" charset="0"/>
                          <a:cs typeface="Arial" pitchFamily="34" charset="0"/>
                        </a:rPr>
                        <a:t>Loaded (Done) – data is fully</a:t>
                      </a:r>
                      <a:r>
                        <a:rPr lang="en-GB" sz="1200" baseline="0" dirty="0">
                          <a:latin typeface="Arial" pitchFamily="34" charset="0"/>
                          <a:cs typeface="Arial" pitchFamily="34" charset="0"/>
                        </a:rPr>
                        <a:t> loaded </a:t>
                      </a:r>
                      <a:endParaRPr lang="en-GB" sz="1200" dirty="0">
                        <a:latin typeface="Arial" pitchFamily="34" charset="0"/>
                        <a:cs typeface="Arial" pitchFamily="34" charset="0"/>
                      </a:endParaRPr>
                    </a:p>
                  </a:txBody>
                  <a:tcPr marL="94664" marR="94664" marT="51188" marB="51188"/>
                </a:tc>
                <a:extLst>
                  <a:ext uri="{0D108BD9-81ED-4DB2-BD59-A6C34878D82A}">
                    <a16:rowId xmlns:a16="http://schemas.microsoft.com/office/drawing/2014/main" val="10005"/>
                  </a:ext>
                </a:extLst>
              </a:tr>
            </a:tbl>
          </a:graphicData>
        </a:graphic>
      </p:graphicFrame>
      <p:sp>
        <p:nvSpPr>
          <p:cNvPr id="7" name="Slide Image Placeholder 6"/>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2198214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In the example above, we are making a request to a simple handler called SomeHandler.ashx.  </a:t>
            </a:r>
            <a:br>
              <a:rPr lang="en-GB" dirty="0"/>
            </a:br>
            <a:br>
              <a:rPr lang="en-GB" dirty="0"/>
            </a:br>
            <a:r>
              <a:rPr lang="en-GB" dirty="0"/>
              <a:t>First, we instantiate an </a:t>
            </a:r>
            <a:r>
              <a:rPr lang="en-GB" dirty="0" err="1"/>
              <a:t>XMLHttpRequest</a:t>
            </a:r>
            <a:r>
              <a:rPr lang="en-GB" dirty="0"/>
              <a:t> object by calling its constructor.  </a:t>
            </a:r>
            <a:br>
              <a:rPr lang="en-GB" dirty="0"/>
            </a:br>
            <a:br>
              <a:rPr lang="en-GB" dirty="0"/>
            </a:br>
            <a:r>
              <a:rPr lang="en-GB" dirty="0"/>
              <a:t>We then invoke open with our GET method and the </a:t>
            </a:r>
            <a:r>
              <a:rPr lang="en-GB" dirty="0" err="1"/>
              <a:t>Url</a:t>
            </a:r>
            <a:r>
              <a:rPr lang="en-GB" dirty="0"/>
              <a:t> and state that the request will be asynchronous.</a:t>
            </a:r>
            <a:br>
              <a:rPr lang="en-GB" dirty="0"/>
            </a:br>
            <a:br>
              <a:rPr lang="en-GB" dirty="0"/>
            </a:br>
            <a:r>
              <a:rPr lang="en-GB" dirty="0"/>
              <a:t>Next, we attach a handler to the load event.  You can provide a function name here but, in the example, we have used an arrow function.</a:t>
            </a:r>
            <a:br>
              <a:rPr lang="en-GB" dirty="0"/>
            </a:br>
            <a:br>
              <a:rPr lang="en-GB" dirty="0"/>
            </a:br>
            <a:r>
              <a:rPr lang="en-GB" dirty="0"/>
              <a:t>We then check to see that the request completed successfully (HTTP response code 200 – OK).</a:t>
            </a:r>
            <a:br>
              <a:rPr lang="en-GB" dirty="0"/>
            </a:br>
            <a:br>
              <a:rPr lang="en-GB" dirty="0"/>
            </a:br>
            <a:r>
              <a:rPr lang="en-GB" dirty="0"/>
              <a:t>We can then do something with the </a:t>
            </a:r>
            <a:r>
              <a:rPr lang="en-GB" dirty="0" err="1"/>
              <a:t>responseText</a:t>
            </a:r>
            <a:r>
              <a:rPr lang="en-GB" dirty="0"/>
              <a:t>/</a:t>
            </a:r>
            <a:r>
              <a:rPr lang="en-GB" dirty="0" err="1"/>
              <a:t>responseXML</a:t>
            </a:r>
            <a:r>
              <a:rPr lang="en-GB" dirty="0"/>
              <a:t>.</a:t>
            </a:r>
            <a:br>
              <a:rPr lang="en-GB" dirty="0"/>
            </a:br>
            <a:br>
              <a:rPr lang="en-GB" dirty="0"/>
            </a:br>
            <a:r>
              <a:rPr lang="en-GB" dirty="0"/>
              <a:t>Finally, we initiate the request by invoking the send method.</a:t>
            </a:r>
          </a:p>
          <a:p>
            <a:endParaRPr lang="en-US" dirty="0"/>
          </a:p>
        </p:txBody>
      </p:sp>
      <p:sp>
        <p:nvSpPr>
          <p:cNvPr id="6" name="Slide Image Placeholder 5"/>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401686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GB" dirty="0"/>
              <a:t>When we work in an Asynchronous environment, we have to think differently to how we may usually think with a server-bound application. We need to change our idea of where the application is running from the server to the client. When we add Asynchronous functionality to a web application, we will be adding a certain amount of code that we would not add normally to a typical server-bound web application. This means that the browser will essentially be hosting an application and not simply content.  We will be sending a richer document to the browser, including JavaScript files and then we will manage interaction from the client by making requests for data (not content) and using this to update the DOM within the browser.  This mechanism creates less network traffic and, therefore, allows us to show greater responsiveness within our application.</a:t>
            </a:r>
            <a:br>
              <a:rPr lang="en-GB" dirty="0"/>
            </a:br>
            <a:br>
              <a:rPr lang="en-GB" dirty="0"/>
            </a:br>
            <a:r>
              <a:rPr lang="en-GB" dirty="0"/>
              <a:t>User interaction is simplified in a similar way to event-driven desktop applications in that the client browser using our JavaScript code is able to process the simple (or even relatively complex) requests and make an asynchronous request for data (if necessary), providing a near-instantaneous response to the user due to the decreased traffic and potentially lower processing overhead on the server.</a:t>
            </a:r>
            <a:br>
              <a:rPr lang="en-GB" dirty="0"/>
            </a:br>
            <a:br>
              <a:rPr lang="en-GB" dirty="0"/>
            </a:br>
            <a:r>
              <a:rPr lang="en-GB" dirty="0"/>
              <a:t>However, we will be writing a lot more code and constructing an application rather than just a series of effects on the client, so we are in the realm of real coding and we need to take a disciplined approach to this. </a:t>
            </a:r>
          </a:p>
          <a:p>
            <a:endParaRPr lang="en-GB" dirty="0"/>
          </a:p>
        </p:txBody>
      </p:sp>
      <p:sp>
        <p:nvSpPr>
          <p:cNvPr id="6" name="Slide Image Placeholder 5"/>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80298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a:prstGeom prst="rect">
            <a:avLst/>
          </a:prstGeom>
        </p:spPr>
      </p:sp>
      <p:sp>
        <p:nvSpPr>
          <p:cNvPr id="3" name="Notes Placeholder 2"/>
          <p:cNvSpPr>
            <a:spLocks noGrp="1"/>
          </p:cNvSpPr>
          <p:nvPr>
            <p:ph type="body" idx="1"/>
          </p:nvPr>
        </p:nvSpPr>
        <p:spPr/>
        <p:txBody>
          <a:bodyPr/>
          <a:lstStyle/>
          <a:p>
            <a:pPr defTabSz="990478">
              <a:spcBef>
                <a:spcPts val="520"/>
              </a:spcBef>
              <a:defRPr/>
            </a:pPr>
            <a:r>
              <a:rPr lang="en-US" dirty="0"/>
              <a:t>As mentioned, there are two main development models that we can consider within Asynchronous applications.  </a:t>
            </a:r>
            <a:br>
              <a:rPr lang="en-US" dirty="0"/>
            </a:br>
            <a:br>
              <a:rPr lang="en-US" dirty="0"/>
            </a:br>
            <a:r>
              <a:rPr lang="en-US" dirty="0"/>
              <a:t>The first is the client-centric development model.</a:t>
            </a:r>
            <a:br>
              <a:rPr lang="en-US" dirty="0"/>
            </a:br>
            <a:br>
              <a:rPr lang="en-US" dirty="0"/>
            </a:br>
            <a:r>
              <a:rPr lang="en-US" dirty="0"/>
              <a:t>This model has the application mostly implemented on the client with the user interface drive from client script with JavaScript driving the DOM.</a:t>
            </a:r>
            <a:br>
              <a:rPr lang="en-US" dirty="0"/>
            </a:br>
            <a:br>
              <a:rPr lang="en-US" dirty="0"/>
            </a:br>
            <a:r>
              <a:rPr lang="en-US" dirty="0"/>
              <a:t>At first request, we will have a "smarter" application delivered from the server. By this, we mean that more code will be downloaded so that the client browser can do more of the processing of the application itself.  In turn, this reduces the amount of interaction that must happen during the course of the applications life – this encourages a much greater interaction with the user and provides a richer, more intuitive experience.</a:t>
            </a:r>
            <a:br>
              <a:rPr lang="en-US" dirty="0"/>
            </a:br>
            <a:br>
              <a:rPr lang="en-US" dirty="0"/>
            </a:br>
            <a:r>
              <a:rPr lang="en-US" dirty="0"/>
              <a:t>This is the model we would use for a pure Asynchronous application, where we are communicating with data and manipulating the DOM programmatically.</a:t>
            </a:r>
          </a:p>
          <a:p>
            <a:endParaRPr lang="en-GB" dirty="0"/>
          </a:p>
        </p:txBody>
      </p:sp>
    </p:spTree>
    <p:extLst>
      <p:ext uri="{BB962C8B-B14F-4D97-AF65-F5344CB8AC3E}">
        <p14:creationId xmlns:p14="http://schemas.microsoft.com/office/powerpoint/2010/main" val="3152153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a:prstGeom prst="rect">
            <a:avLst/>
          </a:prstGeom>
        </p:spPr>
      </p:sp>
      <p:sp>
        <p:nvSpPr>
          <p:cNvPr id="3" name="Notes Placeholder 2"/>
          <p:cNvSpPr>
            <a:spLocks noGrp="1"/>
          </p:cNvSpPr>
          <p:nvPr>
            <p:ph type="body" idx="1"/>
          </p:nvPr>
        </p:nvSpPr>
        <p:spPr/>
        <p:txBody>
          <a:bodyPr/>
          <a:lstStyle/>
          <a:p>
            <a:pPr defTabSz="990478">
              <a:spcBef>
                <a:spcPts val="520"/>
              </a:spcBef>
              <a:defRPr/>
            </a:pPr>
            <a:r>
              <a:rPr lang="en-US" dirty="0"/>
              <a:t>The second model is the server-centric development model.</a:t>
            </a:r>
            <a:br>
              <a:rPr lang="en-US" dirty="0"/>
            </a:br>
            <a:br>
              <a:rPr lang="en-US" dirty="0"/>
            </a:br>
            <a:r>
              <a:rPr lang="en-US" dirty="0"/>
              <a:t>This is also known as, the partial page update model. </a:t>
            </a:r>
            <a:br>
              <a:rPr lang="en-US" dirty="0"/>
            </a:br>
            <a:br>
              <a:rPr lang="en-US" dirty="0"/>
            </a:br>
            <a:r>
              <a:rPr lang="en-US" dirty="0"/>
              <a:t>Most of the application logic and UI decisions are still made by the server. On application startup, a normal page is retrieved from the server. After that page has been retrieved, the client interacts with the page and requests are sent to the server for fragments of HTML with which to update the page.  </a:t>
            </a:r>
            <a:br>
              <a:rPr lang="en-US" dirty="0"/>
            </a:br>
            <a:br>
              <a:rPr lang="en-US" dirty="0"/>
            </a:br>
            <a:r>
              <a:rPr lang="en-US" dirty="0"/>
              <a:t>This happens incrementally, so reducing latency and increasing the level of interactivity possible without a full-page refresh. It also gives the opportunity to keep the core login of the Application and UI on the server which may be a required decision for some sensitive applications.</a:t>
            </a:r>
            <a:br>
              <a:rPr lang="en-US" dirty="0"/>
            </a:br>
            <a:br>
              <a:rPr lang="en-US" dirty="0"/>
            </a:br>
            <a:r>
              <a:rPr lang="en-US" dirty="0"/>
              <a:t>Within any one application, it is possible to have the two models working side-by-side on different pages with one page more suited to the server-centric model and the other more suited to the client-centric model. It would be very unusual and indeed very confusing to mix the two approaches on the same page.</a:t>
            </a:r>
          </a:p>
          <a:p>
            <a:endParaRPr lang="en-GB" dirty="0"/>
          </a:p>
        </p:txBody>
      </p:sp>
    </p:spTree>
    <p:extLst>
      <p:ext uri="{BB962C8B-B14F-4D97-AF65-F5344CB8AC3E}">
        <p14:creationId xmlns:p14="http://schemas.microsoft.com/office/powerpoint/2010/main" val="3376656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The diagram above shows the main enabling technologies of Asynchronous JavaScript.  </a:t>
            </a:r>
            <a:br>
              <a:rPr lang="en-GB" dirty="0"/>
            </a:br>
            <a:br>
              <a:rPr lang="en-GB" dirty="0"/>
            </a:br>
            <a:r>
              <a:rPr lang="en-GB" dirty="0"/>
              <a:t>At the client end, we have the web browser, which will host the document that is requested. This document is made available via a Document Object Model (DOM), so that we can programmatically manipulate the document using JavaScript and also hook into the events of the browser, document and constituent elements.</a:t>
            </a:r>
            <a:br>
              <a:rPr lang="en-GB" dirty="0"/>
            </a:br>
            <a:br>
              <a:rPr lang="en-GB" dirty="0"/>
            </a:br>
            <a:r>
              <a:rPr lang="en-GB" dirty="0"/>
              <a:t>In addition, we can use an Asynchronous Request API to initiate requests to a server in order to retrieve data, then use that data through JavaScript to update the document through the DOM.</a:t>
            </a:r>
          </a:p>
          <a:p>
            <a:endParaRPr lang="en-GB" dirty="0"/>
          </a:p>
        </p:txBody>
      </p:sp>
      <p:sp>
        <p:nvSpPr>
          <p:cNvPr id="6" name="Slide Image Placeholder 5"/>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649639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18495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Transferring data can be a cumbersome task. XML is all well and good; however, it requires a DOM parser in order to read/write and is not easily realised into object format.</a:t>
            </a:r>
          </a:p>
          <a:p>
            <a:endParaRPr lang="en-US" dirty="0"/>
          </a:p>
          <a:p>
            <a:r>
              <a:rPr lang="en-US" dirty="0"/>
              <a:t>JavaScript Object Notation (or JSON) is a lightweight data interchange format that is easy to read and write and, more importantly, easy for machines to parse and to generate.</a:t>
            </a:r>
          </a:p>
          <a:p>
            <a:endParaRPr lang="en-US" dirty="0"/>
          </a:p>
          <a:p>
            <a:r>
              <a:rPr lang="en-US" dirty="0"/>
              <a:t>JSON is a text format that is programming-language-independent and uses conventions familiar to C family programmers. To JavaScript, JSON looks and behaves as an associative array and so can be parsed (using </a:t>
            </a:r>
            <a:r>
              <a:rPr lang="en-US" dirty="0" err="1"/>
              <a:t>eval</a:t>
            </a:r>
            <a:r>
              <a:rPr lang="en-US" dirty="0"/>
              <a:t>) and turned into a fully functioning object, which is very easily consumed.</a:t>
            </a:r>
          </a:p>
          <a:p>
            <a:endParaRPr lang="en-GB" dirty="0"/>
          </a:p>
        </p:txBody>
      </p:sp>
      <p:sp>
        <p:nvSpPr>
          <p:cNvPr id="7" name="Slide Image Placeholder 6"/>
          <p:cNvSpPr>
            <a:spLocks noGrp="1" noRot="1" noChangeAspect="1"/>
          </p:cNvSpPr>
          <p:nvPr>
            <p:ph type="sldImg"/>
          </p:nvPr>
        </p:nvSpPr>
        <p:spPr>
          <a:xfrm>
            <a:off x="571500" y="581025"/>
            <a:ext cx="5715000" cy="3216275"/>
          </a:xfrm>
          <a:prstGeom prst="rect">
            <a:avLst/>
          </a:prstGeom>
        </p:spPr>
      </p:sp>
    </p:spTree>
    <p:extLst>
      <p:ext uri="{BB962C8B-B14F-4D97-AF65-F5344CB8AC3E}">
        <p14:creationId xmlns:p14="http://schemas.microsoft.com/office/powerpoint/2010/main" val="1743507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5.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2.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0.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Master" Target="../slideMasters/slideMaster6.xml"/><Relationship Id="rId5" Type="http://schemas.openxmlformats.org/officeDocument/2006/relationships/image" Target="../media/image75.svg"/><Relationship Id="rId4" Type="http://schemas.openxmlformats.org/officeDocument/2006/relationships/image" Target="../media/image4.sv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Master" Target="../slideMasters/slideMaster6.xml"/><Relationship Id="rId5" Type="http://schemas.openxmlformats.org/officeDocument/2006/relationships/image" Target="../media/image75.svg"/><Relationship Id="rId4" Type="http://schemas.openxmlformats.org/officeDocument/2006/relationships/image" Target="../media/image4.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 Id="rId5" Type="http://schemas.openxmlformats.org/officeDocument/2006/relationships/image" Target="../media/image75.svg"/><Relationship Id="rId4" Type="http://schemas.openxmlformats.org/officeDocument/2006/relationships/image" Target="../media/image77.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Master" Target="../slideMasters/slideMaster6.xml"/><Relationship Id="rId5" Type="http://schemas.openxmlformats.org/officeDocument/2006/relationships/image" Target="../media/image75.svg"/><Relationship Id="rId4" Type="http://schemas.openxmlformats.org/officeDocument/2006/relationships/image" Target="../media/image4.sv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1.png"/><Relationship Id="rId1" Type="http://schemas.openxmlformats.org/officeDocument/2006/relationships/slideMaster" Target="../slideMasters/slideMaster6.xml"/><Relationship Id="rId4" Type="http://schemas.openxmlformats.org/officeDocument/2006/relationships/image" Target="../media/image82.svg"/></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5.pn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8.pn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1.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6.xml"/><Relationship Id="rId4" Type="http://schemas.openxmlformats.org/officeDocument/2006/relationships/image" Target="../media/image44.sv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0.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29"/>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49463743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2A698178-D8F4-4A0A-BC8F-3E80565DC48E}"/>
              </a:ext>
            </a:extLst>
          </p:cNvPr>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7" name="Graphic 29">
            <a:extLst>
              <a:ext uri="{FF2B5EF4-FFF2-40B4-BE49-F238E27FC236}">
                <a16:creationId xmlns:a16="http://schemas.microsoft.com/office/drawing/2014/main" id="{18EAD549-C64B-4E20-B91F-AC5CEEA15DB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Tree>
    <p:extLst>
      <p:ext uri="{BB962C8B-B14F-4D97-AF65-F5344CB8AC3E}">
        <p14:creationId xmlns:p14="http://schemas.microsoft.com/office/powerpoint/2010/main" val="3432698005"/>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434B4769-E967-4343-B7AD-2AABBA02E090}"/>
              </a:ext>
            </a:extLst>
          </p:cNvPr>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7" name="Graphic 29">
            <a:extLst>
              <a:ext uri="{FF2B5EF4-FFF2-40B4-BE49-F238E27FC236}">
                <a16:creationId xmlns:a16="http://schemas.microsoft.com/office/drawing/2014/main" id="{BA9B3B0E-E664-463E-AEF5-6FF8BD38FD7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Tree>
    <p:extLst>
      <p:ext uri="{BB962C8B-B14F-4D97-AF65-F5344CB8AC3E}">
        <p14:creationId xmlns:p14="http://schemas.microsoft.com/office/powerpoint/2010/main" val="3377029422"/>
      </p:ext>
    </p:extLst>
  </p:cSld>
  <p:clrMapOvr>
    <a:masterClrMapping/>
  </p:clrMapOvr>
  <p:hf hdr="0" dt="0"/>
  <p:extLst>
    <p:ext uri="{DCECCB84-F9BA-43D5-87BE-67443E8EF086}">
      <p15:sldGuideLst xmlns:p15="http://schemas.microsoft.com/office/powerpoint/2012/main">
        <p15:guide id="4" pos="3840">
          <p15:clr>
            <a:srgbClr val="FBAE40"/>
          </p15:clr>
        </p15:guide>
        <p15:guide id="5" orient="horz" pos="1457">
          <p15:clr>
            <a:srgbClr val="FBAE40"/>
          </p15:clr>
        </p15:guide>
        <p15:guide id="6" orient="horz" pos="3634">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pic>
        <p:nvPicPr>
          <p:cNvPr id="6" name="Graphic 29">
            <a:extLst>
              <a:ext uri="{FF2B5EF4-FFF2-40B4-BE49-F238E27FC236}">
                <a16:creationId xmlns:a16="http://schemas.microsoft.com/office/drawing/2014/main" id="{5A2BE738-4E14-401D-AC02-D6D2615C7D29}"/>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pic>
        <p:nvPicPr>
          <p:cNvPr id="8" name="Picture 7">
            <a:extLst>
              <a:ext uri="{FF2B5EF4-FFF2-40B4-BE49-F238E27FC236}">
                <a16:creationId xmlns:a16="http://schemas.microsoft.com/office/drawing/2014/main" id="{D6AF1C3A-EC8E-41FD-B878-66397547E901}"/>
              </a:ext>
            </a:extLst>
          </p:cNvPr>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1534282918"/>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F9EAB840-4A00-4163-9FAC-4B9BCE3D821F}"/>
              </a:ext>
            </a:extLst>
          </p:cNvPr>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pic>
        <p:nvPicPr>
          <p:cNvPr id="7" name="Graphic 29">
            <a:extLst>
              <a:ext uri="{FF2B5EF4-FFF2-40B4-BE49-F238E27FC236}">
                <a16:creationId xmlns:a16="http://schemas.microsoft.com/office/drawing/2014/main" id="{E703CDB9-0177-406D-9A6E-B6D8D72024C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Tree>
    <p:extLst>
      <p:ext uri="{BB962C8B-B14F-4D97-AF65-F5344CB8AC3E}">
        <p14:creationId xmlns:p14="http://schemas.microsoft.com/office/powerpoint/2010/main" val="1186178612"/>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Header - Re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 y="493"/>
            <a:ext cx="12192649" cy="685750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952" y="377825"/>
            <a:ext cx="2133602" cy="1365505"/>
          </a:xfrm>
          <a:prstGeom prst="rect">
            <a:avLst/>
          </a:prstGeom>
        </p:spPr>
      </p:pic>
      <p:sp>
        <p:nvSpPr>
          <p:cNvPr id="10" name="Title 1">
            <a:extLst>
              <a:ext uri="{FF2B5EF4-FFF2-40B4-BE49-F238E27FC236}">
                <a16:creationId xmlns:a16="http://schemas.microsoft.com/office/drawing/2014/main" id="{2B541408-9F20-4E79-B69D-8A8151C2DD05}"/>
              </a:ext>
            </a:extLst>
          </p:cNvPr>
          <p:cNvSpPr>
            <a:spLocks noGrp="1"/>
          </p:cNvSpPr>
          <p:nvPr>
            <p:ph type="ctrTitle"/>
          </p:nvPr>
        </p:nvSpPr>
        <p:spPr>
          <a:xfrm>
            <a:off x="548369" y="2265730"/>
            <a:ext cx="5627171" cy="2211677"/>
          </a:xfrm>
        </p:spPr>
        <p:txBody>
          <a:bodyPr anchor="t" anchorCtr="0">
            <a:noAutofit/>
          </a:bodyPr>
          <a:lstStyle>
            <a:lvl1pPr algn="l">
              <a:lnSpc>
                <a:spcPct val="80000"/>
              </a:lnSpc>
              <a:defRPr sz="5600" cap="all" baseline="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095908133"/>
      </p:ext>
    </p:extLst>
  </p:cSld>
  <p:clrMapOvr>
    <a:masterClrMapping/>
  </p:clrMapOvr>
  <p:hf hd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Content - 1ARROW">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9709"/>
          <a:stretch/>
        </p:blipFill>
        <p:spPr>
          <a:xfrm>
            <a:off x="6590289" y="11113"/>
            <a:ext cx="5601711" cy="6860864"/>
          </a:xfrm>
          <a:prstGeom prst="rect">
            <a:avLst/>
          </a:prstGeom>
        </p:spPr>
      </p:pic>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p:nvSpPr>
        <p:spPr>
          <a:xfrm>
            <a:off x="269737" y="314036"/>
            <a:ext cx="1004881" cy="659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31">
            <a:extLst>
              <a:ext uri="{FF2B5EF4-FFF2-40B4-BE49-F238E27FC236}">
                <a16:creationId xmlns:a16="http://schemas.microsoft.com/office/drawing/2014/main" id="{1AABA4C8-3AF1-D94B-A8D4-5A6363015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9" name="Slide Number Placeholder 5">
            <a:extLst>
              <a:ext uri="{FF2B5EF4-FFF2-40B4-BE49-F238E27FC236}">
                <a16:creationId xmlns:a16="http://schemas.microsoft.com/office/drawing/2014/main" id="{8A975D01-89DD-456F-80CA-73FF7FB9E1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768599710"/>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089654"/>
            <a:ext cx="707527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sp>
        <p:nvSpPr>
          <p:cNvPr id="5" name="object 3">
            <a:extLst>
              <a:ext uri="{FF2B5EF4-FFF2-40B4-BE49-F238E27FC236}">
                <a16:creationId xmlns:a16="http://schemas.microsoft.com/office/drawing/2014/main" id="{F3A16562-8D75-480B-8CD7-989EF9B23C0E}"/>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6" name="Graphic 31">
            <a:extLst>
              <a:ext uri="{FF2B5EF4-FFF2-40B4-BE49-F238E27FC236}">
                <a16:creationId xmlns:a16="http://schemas.microsoft.com/office/drawing/2014/main" id="{DF6011AA-A9E8-4ABB-8D78-20679FF1E062}"/>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995115785"/>
      </p:ext>
    </p:extLst>
  </p:cSld>
  <p:clrMapOvr>
    <a:masterClrMapping/>
  </p:clrMapOvr>
  <p:hf hdr="0" dt="0"/>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7" name="Graphic 31">
            <a:extLst>
              <a:ext uri="{FF2B5EF4-FFF2-40B4-BE49-F238E27FC236}">
                <a16:creationId xmlns:a16="http://schemas.microsoft.com/office/drawing/2014/main" id="{5548F746-665E-408B-B0D4-EA7E82C51C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grpSp>
        <p:nvGrpSpPr>
          <p:cNvPr id="8" name="Group 7">
            <a:extLst>
              <a:ext uri="{FF2B5EF4-FFF2-40B4-BE49-F238E27FC236}">
                <a16:creationId xmlns:a16="http://schemas.microsoft.com/office/drawing/2014/main" id="{07EBFB20-5C89-4A3F-B91D-8C7C4B619F14}"/>
              </a:ext>
            </a:extLst>
          </p:cNvPr>
          <p:cNvGrpSpPr/>
          <p:nvPr/>
        </p:nvGrpSpPr>
        <p:grpSpPr>
          <a:xfrm>
            <a:off x="-2229" y="2361812"/>
            <a:ext cx="11067619" cy="4502135"/>
            <a:chOff x="-2229" y="2361812"/>
            <a:chExt cx="11067619" cy="4502135"/>
          </a:xfrm>
          <a:solidFill>
            <a:srgbClr val="004050"/>
          </a:solidFill>
        </p:grpSpPr>
        <p:sp>
          <p:nvSpPr>
            <p:cNvPr id="9" name="Freeform 27">
              <a:extLst>
                <a:ext uri="{FF2B5EF4-FFF2-40B4-BE49-F238E27FC236}">
                  <a16:creationId xmlns:a16="http://schemas.microsoft.com/office/drawing/2014/main" id="{DE840B1E-C8B3-48B3-9D95-4B4CA7C0A36C}"/>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0" name="Freeform 28">
              <a:extLst>
                <a:ext uri="{FF2B5EF4-FFF2-40B4-BE49-F238E27FC236}">
                  <a16:creationId xmlns:a16="http://schemas.microsoft.com/office/drawing/2014/main" id="{4FCDED9D-A858-4AD2-BF8E-D59C9076FDD9}"/>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1" name="Freeform 29">
              <a:extLst>
                <a:ext uri="{FF2B5EF4-FFF2-40B4-BE49-F238E27FC236}">
                  <a16:creationId xmlns:a16="http://schemas.microsoft.com/office/drawing/2014/main" id="{761FAD76-FCB4-4090-A10A-B433F68CF934}"/>
                </a:ext>
              </a:extLst>
            </p:cNvPr>
            <p:cNvSpPr/>
            <p:nvPr/>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201060032"/>
      </p:ext>
    </p:extLst>
  </p:cSld>
  <p:clrMapOvr>
    <a:masterClrMapping/>
  </p:clrMapOvr>
  <p:hf hdr="0" dt="0"/>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897166"/>
            <a:ext cx="7011390"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pic>
        <p:nvPicPr>
          <p:cNvPr id="5" name="Graphic 31">
            <a:extLst>
              <a:ext uri="{FF2B5EF4-FFF2-40B4-BE49-F238E27FC236}">
                <a16:creationId xmlns:a16="http://schemas.microsoft.com/office/drawing/2014/main" id="{3619E17E-C21D-48EB-BEB1-EB7A691FB19E}"/>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6" name="Picture 5">
            <a:extLst>
              <a:ext uri="{FF2B5EF4-FFF2-40B4-BE49-F238E27FC236}">
                <a16:creationId xmlns:a16="http://schemas.microsoft.com/office/drawing/2014/main" id="{09AA737B-2CE0-4886-9D3F-0B6BE2F0A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572675057"/>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6783308"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6" name="Graphic 31">
            <a:extLst>
              <a:ext uri="{FF2B5EF4-FFF2-40B4-BE49-F238E27FC236}">
                <a16:creationId xmlns:a16="http://schemas.microsoft.com/office/drawing/2014/main" id="{51644C5B-1FF7-4B17-9DA0-A4750D5CBDF5}"/>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7" name="Picture 6">
            <a:extLst>
              <a:ext uri="{FF2B5EF4-FFF2-40B4-BE49-F238E27FC236}">
                <a16:creationId xmlns:a16="http://schemas.microsoft.com/office/drawing/2014/main" id="{9F43283B-6EA4-498A-A569-DF6829C5DA22}"/>
              </a:ext>
            </a:extLst>
          </p:cNvPr>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Tree>
    <p:extLst>
      <p:ext uri="{BB962C8B-B14F-4D97-AF65-F5344CB8AC3E}">
        <p14:creationId xmlns:p14="http://schemas.microsoft.com/office/powerpoint/2010/main" val="387701968"/>
      </p:ext>
    </p:extLst>
  </p:cSld>
  <p:clrMapOvr>
    <a:masterClrMapping/>
  </p:clrMapOvr>
  <p:hf hdr="0" dt="0"/>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700059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7" name="Picture 6"/>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pic>
        <p:nvPicPr>
          <p:cNvPr id="6" name="Graphic 31">
            <a:extLst>
              <a:ext uri="{FF2B5EF4-FFF2-40B4-BE49-F238E27FC236}">
                <a16:creationId xmlns:a16="http://schemas.microsoft.com/office/drawing/2014/main" id="{7BBA2C01-AB48-4B2A-AB21-9DA1D89E9C12}"/>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8" name="Picture 7">
            <a:extLst>
              <a:ext uri="{FF2B5EF4-FFF2-40B4-BE49-F238E27FC236}">
                <a16:creationId xmlns:a16="http://schemas.microsoft.com/office/drawing/2014/main" id="{A876C7CF-7075-46B4-BBEA-D96E2DA66592}"/>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1975474317"/>
      </p:ext>
    </p:extLst>
  </p:cSld>
  <p:clrMapOvr>
    <a:masterClrMapping/>
  </p:clrMapOvr>
  <p:hf hdr="0" dt="0"/>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A0DD6AED-2202-DD48-A2D6-60CCC5F07320}"/>
              </a:ext>
            </a:extLst>
          </p:cNvPr>
          <p:cNvSpPr/>
          <p:nvPr/>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4" name="Rectangle 3"/>
          <p:cNvSpPr/>
          <p:nvPr/>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7071966" cy="2353439"/>
          </a:xfrm>
        </p:spPr>
        <p:txBody>
          <a:bodyPr anchor="b" anchorCtr="0">
            <a:noAutofit/>
          </a:bodyPr>
          <a:lstStyle>
            <a:lvl1pPr algn="l">
              <a:lnSpc>
                <a:spcPts val="6000"/>
              </a:lnSpc>
              <a:defRPr sz="5400" spc="60" baseline="0">
                <a:solidFill>
                  <a:srgbClr val="004050"/>
                </a:solidFill>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B724B3C1-1C9A-478C-8A84-BF65A5201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
        <p:nvSpPr>
          <p:cNvPr id="7" name="Rectangle 6">
            <a:extLst>
              <a:ext uri="{FF2B5EF4-FFF2-40B4-BE49-F238E27FC236}">
                <a16:creationId xmlns:a16="http://schemas.microsoft.com/office/drawing/2014/main" id="{81241A4D-A132-4776-9198-822A995955D9}"/>
              </a:ext>
            </a:extLst>
          </p:cNvPr>
          <p:cNvSpPr/>
          <p:nvPr/>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4">
            <a:extLst>
              <a:ext uri="{FF2B5EF4-FFF2-40B4-BE49-F238E27FC236}">
                <a16:creationId xmlns:a16="http://schemas.microsoft.com/office/drawing/2014/main" id="{42A9FE7A-8227-494B-BA4E-5F3B1E38E096}"/>
              </a:ext>
            </a:extLst>
          </p:cNvPr>
          <p:cNvSpPr/>
          <p:nvPr/>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9" name="Rectangle 8">
            <a:extLst>
              <a:ext uri="{FF2B5EF4-FFF2-40B4-BE49-F238E27FC236}">
                <a16:creationId xmlns:a16="http://schemas.microsoft.com/office/drawing/2014/main" id="{F174BFA3-1042-4F28-B71C-B55577E7C60D}"/>
              </a:ext>
            </a:extLst>
          </p:cNvPr>
          <p:cNvSpPr/>
          <p:nvPr/>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28098167"/>
      </p:ext>
    </p:extLst>
  </p:cSld>
  <p:clrMapOvr>
    <a:masterClrMapping/>
  </p:clrMapOvr>
  <p:hf hdr="0" dt="0"/>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653548AA-2EF5-4301-B743-9688BED3B31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6" name="Freeform 9">
            <a:extLst>
              <a:ext uri="{FF2B5EF4-FFF2-40B4-BE49-F238E27FC236}">
                <a16:creationId xmlns:a16="http://schemas.microsoft.com/office/drawing/2014/main" id="{840F5C31-8552-4DC1-8634-D8A79977A213}"/>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770606249"/>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1_Activity 1">
    <p:bg>
      <p:bgPr>
        <a:solidFill>
          <a:srgbClr val="F362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1412F92A-2AA3-4AE7-9685-27769A9522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a:p>
        </p:txBody>
      </p:sp>
      <p:sp>
        <p:nvSpPr>
          <p:cNvPr id="6" name="Freeform 9">
            <a:extLst>
              <a:ext uri="{FF2B5EF4-FFF2-40B4-BE49-F238E27FC236}">
                <a16:creationId xmlns:a16="http://schemas.microsoft.com/office/drawing/2014/main" id="{9BCC6BF9-190F-4AD9-9B50-6E23BA8D58B6}"/>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662049449"/>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2_Activity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5" name="Slide Number Placeholder 5">
            <a:extLst>
              <a:ext uri="{FF2B5EF4-FFF2-40B4-BE49-F238E27FC236}">
                <a16:creationId xmlns:a16="http://schemas.microsoft.com/office/drawing/2014/main" id="{F0ACF9E5-B24F-48AB-A388-369B61722E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a:p>
        </p:txBody>
      </p:sp>
      <p:sp>
        <p:nvSpPr>
          <p:cNvPr id="6" name="Freeform 9">
            <a:extLst>
              <a:ext uri="{FF2B5EF4-FFF2-40B4-BE49-F238E27FC236}">
                <a16:creationId xmlns:a16="http://schemas.microsoft.com/office/drawing/2014/main" id="{C168912C-CAC7-4077-BAC0-E0DFF2D4740B}"/>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Tree>
    <p:extLst>
      <p:ext uri="{BB962C8B-B14F-4D97-AF65-F5344CB8AC3E}">
        <p14:creationId xmlns:p14="http://schemas.microsoft.com/office/powerpoint/2010/main" val="2673378265"/>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3_Activity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EF226655-D805-4B87-813B-F781D2DAFE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a:p>
        </p:txBody>
      </p:sp>
      <p:sp>
        <p:nvSpPr>
          <p:cNvPr id="6" name="Freeform 9">
            <a:extLst>
              <a:ext uri="{FF2B5EF4-FFF2-40B4-BE49-F238E27FC236}">
                <a16:creationId xmlns:a16="http://schemas.microsoft.com/office/drawing/2014/main" id="{8617553B-8C2A-4726-8C11-67C0B03C45C8}"/>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846634998"/>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4_Activity 1">
    <p:bg>
      <p:bgPr>
        <a:solidFill>
          <a:srgbClr val="20D3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tx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tx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6" name="Slide Number Placeholder 5">
            <a:extLst>
              <a:ext uri="{FF2B5EF4-FFF2-40B4-BE49-F238E27FC236}">
                <a16:creationId xmlns:a16="http://schemas.microsoft.com/office/drawing/2014/main" id="{5A6219D4-D160-4AED-AB5B-A5ED5A7543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Freeform 9">
            <a:extLst>
              <a:ext uri="{FF2B5EF4-FFF2-40B4-BE49-F238E27FC236}">
                <a16:creationId xmlns:a16="http://schemas.microsoft.com/office/drawing/2014/main" id="{20033D64-80DE-4AE2-B1CC-6BCCC4639BBB}"/>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914292018"/>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6162C174-BF5A-4194-BC6C-B1D4B56734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6">
            <a:extLst>
              <a:ext uri="{FF2B5EF4-FFF2-40B4-BE49-F238E27FC236}">
                <a16:creationId xmlns:a16="http://schemas.microsoft.com/office/drawing/2014/main" id="{70AB5B51-72D8-4473-94F4-AF1E267C458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93608458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p:nvSpPr>
        <p:spPr>
          <a:xfrm>
            <a:off x="0" y="5878576"/>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B3A2A039-D599-4D76-8124-504B5075C5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BB3A548B-2F5E-4EDE-B435-EFC29196AFD2}"/>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3004837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EE319D53-01A0-4E2F-9BD9-B400728892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9C0A6909-69F0-4B1F-BE18-928EC76D3979}"/>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2706396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B3622C14-6CAE-4F48-B751-E9E621B2C95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ext Placeholder 6">
            <a:extLst>
              <a:ext uri="{FF2B5EF4-FFF2-40B4-BE49-F238E27FC236}">
                <a16:creationId xmlns:a16="http://schemas.microsoft.com/office/drawing/2014/main" id="{2A62CD8E-3A81-48BD-84FE-755B7D078895}"/>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3590614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9B411762-86B8-4A94-AA95-CCF2281698A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9987461D-5441-4AD2-8665-A7A3D3A4D9C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2287606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87D866A2-1500-436A-A186-3C20EE4D5C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E2A433F1-ACA3-4D3D-8AFF-6E3BE26B065E}"/>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5739402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EAE9C79-14B5-44C7-8FA5-E4D6103A0E3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C2C66C0C-8E65-4B91-9008-87E53A07C0A9}"/>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14842118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04D412BD-43D3-4A43-9346-908171D3BC7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3C23A046-21AC-4DAE-8154-4FE4D01B9A9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2F600B5F-7713-43B9-8473-50A216B6C640}"/>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67980604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A302942E-CE85-4C6C-9028-B98821F8F2D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AFDE34FD-D516-4C25-82B2-09E27AA0E72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D5CAFD6D-3AC9-43A7-88AB-26FD7F8FC6C9}"/>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69616939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17EBA526-60BF-4958-81B9-EA46732F17C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771054D9-60B5-41F3-984B-AF6E5FE5F84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3E84D21-72B4-491E-ACF0-23B74A3E3FE6}"/>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67642652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0" name="Slide Number Placeholder 5">
            <a:extLst>
              <a:ext uri="{FF2B5EF4-FFF2-40B4-BE49-F238E27FC236}">
                <a16:creationId xmlns:a16="http://schemas.microsoft.com/office/drawing/2014/main" id="{79DCD36C-45A5-4076-B40F-7B2A5A6FCFD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73CD4607-1DFA-4DA2-A302-14AA7E741AA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69C9A809-5A3F-46CE-93A1-B61856B8EA0D}"/>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6241397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2464811-C3A4-4C43-85CA-DDE34ABA64F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5" name="Text Placeholder 2">
            <a:extLst>
              <a:ext uri="{FF2B5EF4-FFF2-40B4-BE49-F238E27FC236}">
                <a16:creationId xmlns:a16="http://schemas.microsoft.com/office/drawing/2014/main" id="{D077554B-9AB3-4001-A116-3414FBC11D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55FEE24A-E749-4DC2-B881-5A1436F05D5C}"/>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3849221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FD99CE6E-A64E-4704-AF9F-FFB00E94D7A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A589C6D-0204-47CC-87FF-FB0EB802152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2EC17026-9507-409A-81BC-59EFD639EE11}"/>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8052162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2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26E6605E-98CF-4395-9DE0-09CC469435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533EE44F-4E4B-4653-9358-84B9BA39102E}"/>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07971503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2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5">
            <a:extLst>
              <a:ext uri="{FF2B5EF4-FFF2-40B4-BE49-F238E27FC236}">
                <a16:creationId xmlns:a16="http://schemas.microsoft.com/office/drawing/2014/main" id="{CB0CA267-7521-4244-9705-1A256E86313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FA6E7854-1462-4248-9497-C8C510D5E904}"/>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38713617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2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7" name="Slide Number Placeholder 5">
            <a:extLst>
              <a:ext uri="{FF2B5EF4-FFF2-40B4-BE49-F238E27FC236}">
                <a16:creationId xmlns:a16="http://schemas.microsoft.com/office/drawing/2014/main" id="{ED95F8AE-8762-4F39-B239-68E1547B153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3BA6F235-3973-48D8-B2CC-D1C3A5A7FF3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53236821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77089E4-D435-4929-8AC4-34D75682B0E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E6223DB9-3B28-4A1C-AF77-040989A89C20}"/>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C89BF57C-9A63-4BD2-BE5E-6C985D4ACD4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07659977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2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F4B9FA5E-F6D9-41E1-AB1A-0DF3518A321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D5D3749E-0BC5-465D-A75B-AEC2DF19C16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9F7A3913-1B98-4C5D-8011-58DA120BBE6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01453271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2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C4304140-66DF-4600-A913-2FE16EE8D7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5" name="Text Placeholder 2">
            <a:extLst>
              <a:ext uri="{FF2B5EF4-FFF2-40B4-BE49-F238E27FC236}">
                <a16:creationId xmlns:a16="http://schemas.microsoft.com/office/drawing/2014/main" id="{94BDB016-508C-4776-BAF5-402A02267F01}"/>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B909995E-F976-4C7D-8CFA-5515B97460E3}"/>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12065989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2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0" y="5523689"/>
            <a:ext cx="4114800" cy="1334310"/>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59589677-251F-470E-9AA6-4D13BF7FABA0}"/>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918F955-2B32-48D1-8D99-B25B656F3CDA}"/>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5F2BCBA9-38AC-4EB6-A0FA-5CD919F5E664}"/>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48475790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2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6" name="Slide Number Placeholder 5">
            <a:extLst>
              <a:ext uri="{FF2B5EF4-FFF2-40B4-BE49-F238E27FC236}">
                <a16:creationId xmlns:a16="http://schemas.microsoft.com/office/drawing/2014/main" id="{62D0FD9B-3A7B-4AD3-AF69-81B1DB3B7DCC}"/>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2B9FE1B0-D8B0-4E06-93F5-0A82852A8743}"/>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22078957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2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F9D7AB20-841B-473D-A32A-6F69250CA67F}"/>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76C196FA-3B7D-4C82-8883-8F2013A27657}"/>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87182414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2_Arrow Left 06">
    <p:spTree>
      <p:nvGrpSpPr>
        <p:cNvPr id="1" name=""/>
        <p:cNvGrpSpPr/>
        <p:nvPr/>
      </p:nvGrpSpPr>
      <p:grpSpPr>
        <a:xfrm>
          <a:off x="0" y="0"/>
          <a:ext cx="0" cy="0"/>
          <a:chOff x="0" y="0"/>
          <a:chExt cx="0" cy="0"/>
        </a:xfrm>
      </p:grpSpPr>
      <p:grpSp>
        <p:nvGrpSpPr>
          <p:cNvPr id="19" name="Group 18"/>
          <p:cNvGrpSpPr/>
          <p:nvPr/>
        </p:nvGrpSpPr>
        <p:grpSpPr>
          <a:xfrm>
            <a:off x="-754639" y="4413951"/>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E8E8E948-8BC8-4DC2-8EA6-D6D12C7B44AC}"/>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E2206BDD-4CAD-4240-8289-65D6D1D0A6C6}"/>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07257108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2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CC2B73AC-F2E0-442D-B9C4-65D5AD1A0967}"/>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CFC6B97-40BB-4EAB-A33D-8398BEE6A916}"/>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774346380"/>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2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08137084-0666-4AB6-A15C-58BA10ECC343}"/>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8430456-322C-496E-9439-7335E15B26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7DE75644-A55F-4F09-A532-80ED1D4604EA}"/>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33079001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3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a:extLst>
              <a:ext uri="{FF2B5EF4-FFF2-40B4-BE49-F238E27FC236}">
                <a16:creationId xmlns:a16="http://schemas.microsoft.com/office/drawing/2014/main" id="{0DE094E3-CE25-440F-B8A8-1CA329D5AAFA}"/>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249157EC-B9A8-478B-B1F3-B2A9D86D24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7F4CD14E-E0F2-49B7-93CC-478A61004304}"/>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48297023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2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07D33088-E4C8-4FF8-824B-9F688A8163CB}"/>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A0F24479-1F81-40E3-89A1-F1875ADD43C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5935BB6-5CCF-4418-A1AD-7CC46A8A5E1D}"/>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96336985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1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92260E9D-886F-4C37-909F-86CB02C602F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9488AF78-499E-480C-9653-A23A983DC2F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38483366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1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2">
            <a:extLst>
              <a:ext uri="{FF2B5EF4-FFF2-40B4-BE49-F238E27FC236}">
                <a16:creationId xmlns:a16="http://schemas.microsoft.com/office/drawing/2014/main" id="{902BC675-0ACA-4C98-904F-78AFF641EBEC}"/>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0EF663F-3A21-46DD-B058-26447AC846E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6">
            <a:extLst>
              <a:ext uri="{FF2B5EF4-FFF2-40B4-BE49-F238E27FC236}">
                <a16:creationId xmlns:a16="http://schemas.microsoft.com/office/drawing/2014/main" id="{E97A60B7-7703-48EE-BEE3-573BFBF67421}"/>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85026256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1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7" name="Text Placeholder 2">
            <a:extLst>
              <a:ext uri="{FF2B5EF4-FFF2-40B4-BE49-F238E27FC236}">
                <a16:creationId xmlns:a16="http://schemas.microsoft.com/office/drawing/2014/main" id="{7B0EE3B6-2A99-4A4A-9595-73B01F290B83}"/>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36000C67-7602-4BCB-9279-C3575014D3DC}"/>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83341C2A-73FF-4BE5-8452-230916D7E6AA}"/>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753933110"/>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Text Slide A">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408B1376-9C9D-45E5-9BBE-71B21FC9A52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ext Placeholder 6">
            <a:extLst>
              <a:ext uri="{FF2B5EF4-FFF2-40B4-BE49-F238E27FC236}">
                <a16:creationId xmlns:a16="http://schemas.microsoft.com/office/drawing/2014/main" id="{1E50EA61-94E4-4825-90F9-9FB7F4E8F34D}"/>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44396070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373063" y="4996683"/>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5F3B2DBE-6810-4AC0-B237-4C05D67F11BA}"/>
              </a:ext>
            </a:extLst>
          </p:cNvPr>
          <p:cNvSpPr>
            <a:spLocks noGrp="1"/>
          </p:cNvSpPr>
          <p:nvPr>
            <p:ph type="body" sz="quarter" idx="12"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9" name="Slide Number Placeholder 5">
            <a:extLst>
              <a:ext uri="{FF2B5EF4-FFF2-40B4-BE49-F238E27FC236}">
                <a16:creationId xmlns:a16="http://schemas.microsoft.com/office/drawing/2014/main" id="{D9AE5860-C0B6-4F89-AE77-B2F4760B59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7">
            <a:extLst>
              <a:ext uri="{FF2B5EF4-FFF2-40B4-BE49-F238E27FC236}">
                <a16:creationId xmlns:a16="http://schemas.microsoft.com/office/drawing/2014/main" id="{4759352F-E67E-4FE9-8363-4452B1CC29C4}"/>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74674722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9F4F082C-21A3-4795-85E7-493095ABBEF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6EBB4AF7-2E97-4705-8E23-69D0121E65FA}"/>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FFC37F7E-8509-4F7C-9153-35620AE50A4A}"/>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646922690"/>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63C0A894-CE35-4D5D-8748-553B91B4F5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8" name="Text Placeholder 2">
            <a:extLst>
              <a:ext uri="{FF2B5EF4-FFF2-40B4-BE49-F238E27FC236}">
                <a16:creationId xmlns:a16="http://schemas.microsoft.com/office/drawing/2014/main" id="{0F2D5D8A-AFE9-4D9A-B04C-8A0BB5E629A9}"/>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9" name="Text Placeholder 7">
            <a:extLst>
              <a:ext uri="{FF2B5EF4-FFF2-40B4-BE49-F238E27FC236}">
                <a16:creationId xmlns:a16="http://schemas.microsoft.com/office/drawing/2014/main" id="{6D2A3021-76D5-4427-B3CB-789B0FA1F2FE}"/>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45964618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2">
            <a:extLst>
              <a:ext uri="{FF2B5EF4-FFF2-40B4-BE49-F238E27FC236}">
                <a16:creationId xmlns:a16="http://schemas.microsoft.com/office/drawing/2014/main" id="{568CBE16-9243-46B2-AB09-95C8191428C5}"/>
              </a:ext>
            </a:extLst>
          </p:cNvPr>
          <p:cNvSpPr>
            <a:spLocks noGrp="1"/>
          </p:cNvSpPr>
          <p:nvPr>
            <p:ph type="body" sz="quarter" idx="12"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Slide Number Placeholder 5">
            <a:extLst>
              <a:ext uri="{FF2B5EF4-FFF2-40B4-BE49-F238E27FC236}">
                <a16:creationId xmlns:a16="http://schemas.microsoft.com/office/drawing/2014/main" id="{3373DA12-ED5E-4FF3-9F6C-A932CC1C5AB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7">
            <a:extLst>
              <a:ext uri="{FF2B5EF4-FFF2-40B4-BE49-F238E27FC236}">
                <a16:creationId xmlns:a16="http://schemas.microsoft.com/office/drawing/2014/main" id="{798DD8AB-C99D-45F0-B8BC-AE12BB8090F3}"/>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01388261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1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8" name="Text Placeholder 2">
            <a:extLst>
              <a:ext uri="{FF2B5EF4-FFF2-40B4-BE49-F238E27FC236}">
                <a16:creationId xmlns:a16="http://schemas.microsoft.com/office/drawing/2014/main" id="{401CBE07-42E3-4B39-BDDF-60F502220A9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6" name="Slide Number Placeholder 5">
            <a:extLst>
              <a:ext uri="{FF2B5EF4-FFF2-40B4-BE49-F238E27FC236}">
                <a16:creationId xmlns:a16="http://schemas.microsoft.com/office/drawing/2014/main" id="{B2E02014-5771-41F0-9083-A94B1449F27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ext Placeholder 6">
            <a:extLst>
              <a:ext uri="{FF2B5EF4-FFF2-40B4-BE49-F238E27FC236}">
                <a16:creationId xmlns:a16="http://schemas.microsoft.com/office/drawing/2014/main" id="{EC879EDE-DC9B-4B44-9F37-A58CA524CA70}"/>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55193704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1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2">
            <a:extLst>
              <a:ext uri="{FF2B5EF4-FFF2-40B4-BE49-F238E27FC236}">
                <a16:creationId xmlns:a16="http://schemas.microsoft.com/office/drawing/2014/main" id="{3225252A-8CEF-43E2-9274-7BF4B9F00480}"/>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0BD3CBC6-0348-4ED0-BA6D-3BF82E7D10E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679F881A-B30C-494F-9A57-517FCF4905C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87194493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1_Arrow Left 06">
    <p:spTree>
      <p:nvGrpSpPr>
        <p:cNvPr id="1" name=""/>
        <p:cNvGrpSpPr/>
        <p:nvPr/>
      </p:nvGrpSpPr>
      <p:grpSpPr>
        <a:xfrm>
          <a:off x="0" y="0"/>
          <a:ext cx="0" cy="0"/>
          <a:chOff x="0" y="0"/>
          <a:chExt cx="0" cy="0"/>
        </a:xfrm>
      </p:grpSpPr>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Text Placeholder 2">
            <a:extLst>
              <a:ext uri="{FF2B5EF4-FFF2-40B4-BE49-F238E27FC236}">
                <a16:creationId xmlns:a16="http://schemas.microsoft.com/office/drawing/2014/main" id="{0511BD1D-4FB3-47E5-90D7-0CCF84C8CAFD}"/>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292F7B73-6958-4A1B-B8CA-0F5A9E902A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51B248D0-3729-477D-A45B-4AC82FDBBD7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6405291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1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2">
            <a:extLst>
              <a:ext uri="{FF2B5EF4-FFF2-40B4-BE49-F238E27FC236}">
                <a16:creationId xmlns:a16="http://schemas.microsoft.com/office/drawing/2014/main" id="{F49E4ACF-1E9A-40C0-8732-68C6F8A2CD5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A120D91C-D1E9-43DD-9588-6136E19DC5B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B721D982-41CB-4649-9208-82A8115B6F01}"/>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327977820"/>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3CEE3D7F-91EC-47CB-86E2-77D5DE1A207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DA12DBF6-DDF6-4705-B10E-4742D0F2A73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13F4F259-26B2-4677-AE17-D14181EB82F5}"/>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46019940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9B2D9328-9CFC-4681-96FF-77C4AB52BC7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0F8BB63-A7D0-443F-A4D9-CBEDEBA89F97}"/>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0B92FB0B-A9D4-4957-A766-FEAFF10CA74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45401507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C562CB5-885C-4340-835C-442D717FB94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7FBA81F6-8E89-4DB2-BA0B-73E3237A970B}"/>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94E6F44B-181A-448F-A307-E82F96114CE0}"/>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95057814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Contents or agenda">
    <p:spTree>
      <p:nvGrpSpPr>
        <p:cNvPr id="1" name=""/>
        <p:cNvGrpSpPr/>
        <p:nvPr/>
      </p:nvGrpSpPr>
      <p:grpSpPr>
        <a:xfrm>
          <a:off x="0" y="0"/>
          <a:ext cx="0" cy="0"/>
          <a:chOff x="0" y="0"/>
          <a:chExt cx="0" cy="0"/>
        </a:xfrm>
      </p:grpSpPr>
      <p:cxnSp>
        <p:nvCxnSpPr>
          <p:cNvPr id="13" name="Straight Connector 12"/>
          <p:cNvCxnSpPr/>
          <p:nvPr/>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25" name="Slide Number Placeholder 5">
            <a:extLst>
              <a:ext uri="{FF2B5EF4-FFF2-40B4-BE49-F238E27FC236}">
                <a16:creationId xmlns:a16="http://schemas.microsoft.com/office/drawing/2014/main" id="{317F0D96-BC58-434E-BE95-7E87509486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700784931"/>
      </p:ext>
    </p:extLst>
  </p:cSld>
  <p:clrMapOvr>
    <a:masterClrMapping/>
  </p:clrMapOvr>
  <p:hf hdr="0" dt="0"/>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p:cSld name="3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F3D00C54-118E-47F2-BEED-8C2514ED82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3C66BE5F-2E76-4496-9234-6453A8DFEDDA}"/>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78388028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p:cSld name="3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p:nvSpPr>
        <p:spPr>
          <a:xfrm>
            <a:off x="0" y="5878576"/>
            <a:ext cx="738525" cy="330925"/>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FBE6C43-DD0D-4FAF-9BD2-84E953FD64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95FD2FD3-6973-40C0-8977-F91621F33F95}"/>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98509393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3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378E8CD2-9C88-4163-A7EE-AB91D262A4EE}"/>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F0CE4796-16B1-4035-9A0B-84250F40DDFF}"/>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30780805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3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9F8E269A-2068-4C33-BD8C-91BB8F416E0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ext Placeholder 6">
            <a:extLst>
              <a:ext uri="{FF2B5EF4-FFF2-40B4-BE49-F238E27FC236}">
                <a16:creationId xmlns:a16="http://schemas.microsoft.com/office/drawing/2014/main" id="{F8829AE8-ABF3-4C23-AFA7-F835134F767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01207453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3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80C592A-34A2-4FBE-BBD0-1231F3D2AFE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DCFD92C0-4B59-40C7-8AFA-24EAB9A12F0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81927149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3_Arrow Left 06">
    <p:spTree>
      <p:nvGrpSpPr>
        <p:cNvPr id="1" name=""/>
        <p:cNvGrpSpPr/>
        <p:nvPr/>
      </p:nvGrpSpPr>
      <p:grpSpPr>
        <a:xfrm>
          <a:off x="0" y="0"/>
          <a:ext cx="0" cy="0"/>
          <a:chOff x="0" y="0"/>
          <a:chExt cx="0" cy="0"/>
        </a:xfrm>
      </p:grpSpPr>
      <p:grpSp>
        <p:nvGrpSpPr>
          <p:cNvPr id="19" name="Group 18"/>
          <p:cNvGrpSpPr/>
          <p:nvPr/>
        </p:nvGrpSpPr>
        <p:grpSpPr>
          <a:xfrm>
            <a:off x="-754639" y="4113557"/>
            <a:ext cx="5797612" cy="2365031"/>
            <a:chOff x="-2229" y="2361812"/>
            <a:chExt cx="11067619" cy="4514835"/>
          </a:xfrm>
          <a:solidFill>
            <a:srgbClr val="20D3FF"/>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765166C1-B518-4008-A325-E242BC5976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4B83FEDD-C988-42F4-B20C-F32B64B81077}"/>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9213611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3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F4D408FB-534C-495E-A01B-3A5252745D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5815EACF-801C-42B6-9E09-8A49AFA339F7}"/>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66860071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3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FC36E4D3-6B85-4E7A-A517-650651AC575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EA4284CA-721A-46FE-91ED-BB203CE244E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87A4347C-EAF5-41E3-99B2-9B958C0543B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71229124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3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8312FD13-97A1-4EBA-A95C-75C0B1FD9C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779E27B8-6E6D-4D7C-8511-4788542671BC}"/>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5E2F94A-6BD1-4809-8195-0CB493D728A0}"/>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27115922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3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47A2DC30-C4F7-4157-9660-F0E750F90AC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C48DBD0B-5C62-430B-A5E1-22B98F78BB7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FADBB4D-8AC1-40DF-B56E-CE3D9F96A5D9}"/>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30822033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3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6F111D75-7F37-4729-97BD-3A53778CD2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E7CC3E60-4992-48EA-A47D-023E5007E7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2" name="Text Placeholder 7">
            <a:extLst>
              <a:ext uri="{FF2B5EF4-FFF2-40B4-BE49-F238E27FC236}">
                <a16:creationId xmlns:a16="http://schemas.microsoft.com/office/drawing/2014/main" id="{143CA721-4441-4AC8-B4DE-721B4B5F0C32}"/>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81509554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3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0D3FF"/>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04D90AE-C358-4B2C-A9CF-5507DB72915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5" name="Text Placeholder 2">
            <a:extLst>
              <a:ext uri="{FF2B5EF4-FFF2-40B4-BE49-F238E27FC236}">
                <a16:creationId xmlns:a16="http://schemas.microsoft.com/office/drawing/2014/main" id="{E9284DC7-FDFA-4A70-82F3-A997EB41B738}"/>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D73A8DAF-2058-4022-B937-44F0E6A95899}"/>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9610353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3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16E965C2-93DD-4C7A-8A12-F6B8FB6BF5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C6D61C67-0401-4818-B951-6E0A37D6C1C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A0C0EFF0-5546-4493-A222-73F375FB5B7E}"/>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22251757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700893CE-9599-46E1-8C4B-E49F55C460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FD6CBE0F-9A3C-4223-BCB1-72E6DB41D09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408745006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0E2147E7-0E00-4857-9387-8C98DB82E1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25545F83-4383-41AF-855D-23D197ADAF1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51768878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0" name="Slide Number Placeholder 5">
            <a:extLst>
              <a:ext uri="{FF2B5EF4-FFF2-40B4-BE49-F238E27FC236}">
                <a16:creationId xmlns:a16="http://schemas.microsoft.com/office/drawing/2014/main" id="{6FCB4367-DFEB-41EE-BB5F-1DE76BE845E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A7D55C08-C6A4-4310-AEEF-59D10B31AC0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32582281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27896B65-6406-4653-B1DC-F69E4603314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B4F529A1-8E27-48C0-8395-0D2C24C23CA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42267998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7D686AB6-FF0C-4123-9325-1B0D3DE23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B2226ADB-845F-4C5C-A8EE-88BE65AB800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510595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339AB15F-03B0-4706-83CA-17272774B4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B23A4B77-1686-450D-9C67-51B65F1B87B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81589800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00988D2-82A2-458F-83C4-DDF528994F0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CC859107-FD19-4226-A608-E9BE8671A66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7170857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2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E841C89-9FC5-43A4-844D-AB62CBC2EB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D4877454-100C-4E10-9A9E-F6AD2F2F9F84}"/>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318372839"/>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2_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1AB162E7-8FD8-4304-8A81-63BF4C370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81FC4075-679E-4D60-938A-748CADDD962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523487703"/>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2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9E10B59E-1833-44B5-8681-D09E60BD3A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6A44FD2F-A8A0-4406-A893-2B023C1FBA5F}"/>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58181491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2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3695FF9-7CF7-4B5D-B88A-16EAD663D0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92B3D6DA-C005-419A-9A80-9FA360F7CB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115530802"/>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2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75D9748-2DD0-4FFA-A4DB-0870D106D5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FD08F0E-3E27-4620-A708-86D5F01A0B4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86399267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p:cSld name="2_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5E0FDA98-D83C-4F8D-8C06-E1EC33D323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B8C97BD8-4E1D-420B-BED8-058F92E1D6D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812914850"/>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p:cSld name="2_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88F1BEC4-B7C8-40F3-80A4-023EE62D7FE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DCCDF01D-4284-4B49-922B-CC5473380BB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00197353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1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C0D79F22-9145-4FB6-A417-23EAEBAE0E8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03F35AFB-525B-4610-8ABA-620C36499EE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94962709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1_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D08D196-F460-485B-9B5F-F9309E615A4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CE46A15D-5D47-4F9D-AE82-7850CDF907EC}"/>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63162197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1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AD2262-AEBC-4DD5-8680-6A6F55F047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9FD150A3-A188-4177-AC97-4337644B63B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844069071"/>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1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0A1DF176-8FAA-466E-A7A3-4168C09538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EC65070B-DD11-4B89-A8A8-6D8C6468C29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96263128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p:cSld name="1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8AB7AED6-4DFA-4DBB-B3DC-591078FB0DD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69E3DC87-BE48-4B96-B86C-00DB8A66CF4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520483952"/>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1_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68F9D1C8-5795-4F0C-8DB2-F087692944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D5393A2A-51FC-43E8-88C3-4A77760C4527}"/>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015034301"/>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p:cSld name="1_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7A4F5004-F0DD-4BC5-9E39-C91C6C0C954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BE24FC32-9812-4DB8-8622-1007B7A817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419251857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p:cSld name="Text Slide - With side bar B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9" name="Slide Number Placeholder 5">
            <a:extLst>
              <a:ext uri="{FF2B5EF4-FFF2-40B4-BE49-F238E27FC236}">
                <a16:creationId xmlns:a16="http://schemas.microsoft.com/office/drawing/2014/main" id="{23D6ABAC-98C2-4A0D-8B8C-8A597A57D62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FFD0FE0C-257E-4211-9CAC-9BA769FC94D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34626298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p:cSld name="1_Text Slide - With side bar B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7" name="Slide Number Placeholder 5">
            <a:extLst>
              <a:ext uri="{FF2B5EF4-FFF2-40B4-BE49-F238E27FC236}">
                <a16:creationId xmlns:a16="http://schemas.microsoft.com/office/drawing/2014/main" id="{ADB9D501-C2FE-4F4E-B0F6-FE58A17AB6F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FA961E50-B6CC-47F7-8DF6-C0AE1ADFAB7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134517091"/>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3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3F427447-CE66-4582-B744-A32983AD3D9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AF92F08D-E18C-48DE-85CF-0EEBD344D78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91296030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p:cSld name="3_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A6C8B8C-BDD5-43B9-8C27-354C810E1C4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15341932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p:cSld name="3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1F0A2D-AF77-453A-A628-E5249AE85BC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022B908-BA31-4E35-AAA8-AA6869D9D896}"/>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63485022"/>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3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DAB8CF2-F221-497D-8A4A-9E369C2BEE1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7E3635FE-6F90-4286-8EBE-FEE651E560F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224109784"/>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p:cSld name="3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ED3A38F4-26AB-473F-A76C-F9BCE73BE57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C4EF76EF-23E8-4453-97F1-6B565EFFD6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354790888"/>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3_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rgbClr val="004050"/>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53D750DE-56D0-4BC9-AA2A-42BE390D295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5680B404-A54E-4E7E-8BBE-C0FAF5A135C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270378301"/>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p:cSld name="3_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C313C4C-13AF-45F6-A71B-8AA193623E6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7FD30B99-C964-41A2-983E-292CAEE023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44410919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pic>
        <p:nvPicPr>
          <p:cNvPr id="3" name="Graphic 31">
            <a:extLst>
              <a:ext uri="{FF2B5EF4-FFF2-40B4-BE49-F238E27FC236}">
                <a16:creationId xmlns:a16="http://schemas.microsoft.com/office/drawing/2014/main" id="{BF07CB53-EE82-464E-99DB-433208E1C2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307941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cSld name="9_Title Slide">
    <p:spTree>
      <p:nvGrpSpPr>
        <p:cNvPr id="1" name=""/>
        <p:cNvGrpSpPr/>
        <p:nvPr/>
      </p:nvGrpSpPr>
      <p:grpSpPr>
        <a:xfrm>
          <a:off x="0" y="0"/>
          <a:ext cx="0" cy="0"/>
          <a:chOff x="0" y="0"/>
          <a:chExt cx="0" cy="0"/>
        </a:xfrm>
      </p:grpSpPr>
      <p:pic>
        <p:nvPicPr>
          <p:cNvPr id="13"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76717149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96496337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37974482"/>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239454319"/>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40704643"/>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1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707527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890516005"/>
      </p:ext>
    </p:extLst>
  </p:cSld>
  <p:clrMapOvr>
    <a:masterClrMapping/>
  </p:clrMapOvr>
  <p:hf hdr="0" dt="0"/>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5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549350664"/>
      </p:ext>
    </p:extLst>
  </p:cSld>
  <p:clrMapOvr>
    <a:masterClrMapping/>
  </p:clrMapOvr>
  <p:hf hdr="0" dt="0"/>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1_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897166"/>
            <a:ext cx="7011390"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2255930570"/>
      </p:ext>
    </p:extLst>
  </p:cSld>
  <p:clrMapOvr>
    <a:masterClrMapping/>
  </p:clrMapOvr>
  <p:hf hdr="0" dt="0"/>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1_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6783308"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370730041"/>
      </p:ext>
    </p:extLst>
  </p:cSld>
  <p:clrMapOvr>
    <a:masterClrMapping/>
  </p:clrMapOvr>
  <p:hf hdr="0" dt="0"/>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1_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700059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7" name="Picture 6"/>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1795909980"/>
      </p:ext>
    </p:extLst>
  </p:cSld>
  <p:clrMapOvr>
    <a:masterClrMapping/>
  </p:clrMapOvr>
  <p:hf hdr="0" dt="0"/>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cSld name="4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A0DD6AED-2202-DD48-A2D6-60CCC5F07320}"/>
              </a:ext>
            </a:extLst>
          </p:cNvPr>
          <p:cNvSpPr/>
          <p:nvPr/>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4" name="Rectangle 3"/>
          <p:cNvSpPr/>
          <p:nvPr/>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7071966" cy="2353439"/>
          </a:xfrm>
        </p:spPr>
        <p:txBody>
          <a:bodyPr anchor="b" anchorCtr="0">
            <a:noAutofit/>
          </a:bodyPr>
          <a:lstStyle>
            <a:lvl1pPr algn="l">
              <a:lnSpc>
                <a:spcPts val="6000"/>
              </a:lnSpc>
              <a:defRPr sz="5400" spc="60" baseline="0">
                <a:solidFill>
                  <a:srgbClr val="004050"/>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4081361554"/>
      </p:ext>
    </p:extLst>
  </p:cSld>
  <p:clrMapOvr>
    <a:masterClrMapping/>
  </p:clrMapOvr>
  <p:hf hdr="0" dt="0"/>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5_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070948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6_Activity 1">
    <p:bg>
      <p:bgPr>
        <a:solidFill>
          <a:srgbClr val="F362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545175255"/>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7_Activity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Tree>
    <p:extLst>
      <p:ext uri="{BB962C8B-B14F-4D97-AF65-F5344CB8AC3E}">
        <p14:creationId xmlns:p14="http://schemas.microsoft.com/office/powerpoint/2010/main" val="111882828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8_Activity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47768576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9_Activity 1">
    <p:bg>
      <p:bgPr>
        <a:solidFill>
          <a:srgbClr val="20D3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tx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tx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607162659"/>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cSld name="4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defPPr>
              <a:defRPr lang="en-US"/>
            </a:defPPr>
            <a:lvl1pPr marL="0" algn="r" defTabSz="914377" rtl="0" eaLnBrk="1" latinLnBrk="0" hangingPunct="1">
              <a:defRPr sz="1000" b="1" i="0" kern="1200">
                <a:solidFill>
                  <a:schemeClr val="bg1">
                    <a:lumMod val="50000"/>
                  </a:schemeClr>
                </a:solidFill>
                <a:latin typeface="Montserrat" pitchFamily="2" charset="77"/>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Tree>
    <p:extLst>
      <p:ext uri="{BB962C8B-B14F-4D97-AF65-F5344CB8AC3E}">
        <p14:creationId xmlns:p14="http://schemas.microsoft.com/office/powerpoint/2010/main" val="2039224339"/>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cSld name="4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3435582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cSld name="4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08212353"/>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cSld name="4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776161623"/>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cSld name="Section Divider_04">
    <p:bg>
      <p:bgPr>
        <a:solidFill>
          <a:schemeClr val="tx1"/>
        </a:solidFill>
        <a:effectLst/>
      </p:bgPr>
    </p:bg>
    <p:spTree>
      <p:nvGrpSpPr>
        <p:cNvPr id="1" name=""/>
        <p:cNvGrpSpPr/>
        <p:nvPr/>
      </p:nvGrpSpPr>
      <p:grpSpPr>
        <a:xfrm>
          <a:off x="0" y="0"/>
          <a:ext cx="0" cy="0"/>
          <a:chOff x="0" y="0"/>
          <a:chExt cx="0" cy="0"/>
        </a:xfrm>
      </p:grpSpPr>
      <p:sp>
        <p:nvSpPr>
          <p:cNvPr id="8" name="Rectangle 7"/>
          <p:cNvSpPr/>
          <p:nvPr/>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0" name="Rectangle 9"/>
          <p:cNvSpPr/>
          <p:nvPr/>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3"/>
            <a:ext cx="5619141" cy="1905822"/>
          </a:xfrm>
        </p:spPr>
        <p:txBody>
          <a:bodyPr anchor="t" anchorCtr="0">
            <a:noAutofit/>
          </a:bodyPr>
          <a:lstStyle>
            <a:lvl1pPr algn="l">
              <a:lnSpc>
                <a:spcPts val="6000"/>
              </a:lnSpc>
              <a:defRPr sz="4000">
                <a:solidFill>
                  <a:srgbClr val="004050"/>
                </a:solidFill>
                <a:latin typeface="Montserrat Black" panose="00000A00000000000000" pitchFamily="2" charset="0"/>
              </a:defRPr>
            </a:lvl1pPr>
          </a:lstStyle>
          <a:p>
            <a:r>
              <a:rPr lang="en-US" noProof="0" dirty="0"/>
              <a:t>CLICK TO EDIT TITLE</a:t>
            </a:r>
            <a:endParaRPr lang="en-GB" noProof="0" dirty="0"/>
          </a:p>
        </p:txBody>
      </p:sp>
      <p:sp>
        <p:nvSpPr>
          <p:cNvPr id="7" name="Rectangle 6"/>
          <p:cNvSpPr/>
          <p:nvPr/>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5D4E77AD-4E3B-4C4C-B2E4-D1513A99EF68}"/>
              </a:ext>
            </a:extLst>
          </p:cNvPr>
          <p:cNvSpPr/>
          <p:nvPr/>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 name="Rectangle 1"/>
          <p:cNvSpPr/>
          <p:nvPr/>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86765059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13580083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000598860"/>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9827709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900376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050720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1650956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ontserrat Black" panose="00000A00000000000000" pitchFamily="2" charset="0"/>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5542" y="5734420"/>
            <a:ext cx="748759" cy="527106"/>
          </a:xfrm>
          <a:prstGeom prst="rect">
            <a:avLst/>
          </a:prstGeom>
        </p:spPr>
      </p:pic>
    </p:spTree>
    <p:extLst>
      <p:ext uri="{BB962C8B-B14F-4D97-AF65-F5344CB8AC3E}">
        <p14:creationId xmlns:p14="http://schemas.microsoft.com/office/powerpoint/2010/main" val="1430625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089435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42868581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QA Template_Picture Page">
    <p:spTree>
      <p:nvGrpSpPr>
        <p:cNvPr id="1" name=""/>
        <p:cNvGrpSpPr/>
        <p:nvPr/>
      </p:nvGrpSpPr>
      <p:grpSpPr>
        <a:xfrm>
          <a:off x="0" y="0"/>
          <a:ext cx="0" cy="0"/>
          <a:chOff x="0" y="0"/>
          <a:chExt cx="0" cy="0"/>
        </a:xfrm>
      </p:grpSpPr>
      <p:sp>
        <p:nvSpPr>
          <p:cNvPr id="8" name="Rectangle 7"/>
          <p:cNvSpPr/>
          <p:nvPr userDrawn="1"/>
        </p:nvSpPr>
        <p:spPr>
          <a:xfrm>
            <a:off x="2" y="2"/>
            <a:ext cx="786063" cy="6880821"/>
          </a:xfrm>
          <a:prstGeom prst="rect">
            <a:avLst/>
          </a:prstGeom>
          <a:solidFill>
            <a:srgbClr val="0051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5" name="Title Placeholder 3"/>
          <p:cNvSpPr>
            <a:spLocks noGrp="1"/>
          </p:cNvSpPr>
          <p:nvPr>
            <p:ph type="title" hasCustomPrompt="1"/>
          </p:nvPr>
        </p:nvSpPr>
        <p:spPr>
          <a:xfrm rot="16200000">
            <a:off x="-3117600" y="3283200"/>
            <a:ext cx="7020000" cy="295200"/>
          </a:xfrm>
          <a:prstGeom prst="rect">
            <a:avLst/>
          </a:prstGeom>
        </p:spPr>
        <p:txBody>
          <a:bodyPr vert="horz" lIns="91440" tIns="45720" rIns="91440" bIns="45720" rtlCol="0" anchor="ctr" anchorCtr="0">
            <a:noAutofit/>
          </a:bodyPr>
          <a:lstStyle>
            <a:lvl1pPr algn="ctr">
              <a:defRPr sz="1800" b="1" cap="all" spc="300" baseline="0">
                <a:solidFill>
                  <a:schemeClr val="bg1"/>
                </a:solidFill>
                <a:latin typeface="+mn-lt"/>
              </a:defRPr>
            </a:lvl1pPr>
          </a:lstStyle>
          <a:p>
            <a:r>
              <a:rPr lang="en-GB" noProof="0" dirty="0"/>
              <a:t>Diagram title goes here</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Tree>
    <p:extLst>
      <p:ext uri="{BB962C8B-B14F-4D97-AF65-F5344CB8AC3E}">
        <p14:creationId xmlns:p14="http://schemas.microsoft.com/office/powerpoint/2010/main" val="27470053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72"/>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theme" Target="../theme/theme2.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41" Type="http://schemas.openxmlformats.org/officeDocument/2006/relationships/slideLayout" Target="../slideLayouts/slideLayout12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image" Target="../media/image1.pn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theme" Target="../theme/theme3.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theme" Target="../theme/theme4.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slideLayout" Target="../slideLayouts/slideLayout170.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image" Target="../media/image13.sv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image" Target="../media/image12.png"/><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theme" Target="../theme/theme5.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06.xml"/><Relationship Id="rId117" Type="http://schemas.openxmlformats.org/officeDocument/2006/relationships/slideLayout" Target="../slideLayouts/slideLayout297.xml"/><Relationship Id="rId21" Type="http://schemas.openxmlformats.org/officeDocument/2006/relationships/slideLayout" Target="../slideLayouts/slideLayout201.xml"/><Relationship Id="rId42" Type="http://schemas.openxmlformats.org/officeDocument/2006/relationships/slideLayout" Target="../slideLayouts/slideLayout222.xml"/><Relationship Id="rId47" Type="http://schemas.openxmlformats.org/officeDocument/2006/relationships/slideLayout" Target="../slideLayouts/slideLayout227.xml"/><Relationship Id="rId63" Type="http://schemas.openxmlformats.org/officeDocument/2006/relationships/slideLayout" Target="../slideLayouts/slideLayout243.xml"/><Relationship Id="rId68" Type="http://schemas.openxmlformats.org/officeDocument/2006/relationships/slideLayout" Target="../slideLayouts/slideLayout248.xml"/><Relationship Id="rId84" Type="http://schemas.openxmlformats.org/officeDocument/2006/relationships/slideLayout" Target="../slideLayouts/slideLayout264.xml"/><Relationship Id="rId89" Type="http://schemas.openxmlformats.org/officeDocument/2006/relationships/slideLayout" Target="../slideLayouts/slideLayout269.xml"/><Relationship Id="rId112" Type="http://schemas.openxmlformats.org/officeDocument/2006/relationships/slideLayout" Target="../slideLayouts/slideLayout292.xml"/><Relationship Id="rId133" Type="http://schemas.openxmlformats.org/officeDocument/2006/relationships/image" Target="../media/image12.png"/><Relationship Id="rId16" Type="http://schemas.openxmlformats.org/officeDocument/2006/relationships/slideLayout" Target="../slideLayouts/slideLayout196.xml"/><Relationship Id="rId107" Type="http://schemas.openxmlformats.org/officeDocument/2006/relationships/slideLayout" Target="../slideLayouts/slideLayout287.xml"/><Relationship Id="rId11" Type="http://schemas.openxmlformats.org/officeDocument/2006/relationships/slideLayout" Target="../slideLayouts/slideLayout191.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53" Type="http://schemas.openxmlformats.org/officeDocument/2006/relationships/slideLayout" Target="../slideLayouts/slideLayout233.xml"/><Relationship Id="rId58" Type="http://schemas.openxmlformats.org/officeDocument/2006/relationships/slideLayout" Target="../slideLayouts/slideLayout238.xml"/><Relationship Id="rId74" Type="http://schemas.openxmlformats.org/officeDocument/2006/relationships/slideLayout" Target="../slideLayouts/slideLayout254.xml"/><Relationship Id="rId79" Type="http://schemas.openxmlformats.org/officeDocument/2006/relationships/slideLayout" Target="../slideLayouts/slideLayout259.xml"/><Relationship Id="rId102" Type="http://schemas.openxmlformats.org/officeDocument/2006/relationships/slideLayout" Target="../slideLayouts/slideLayout282.xml"/><Relationship Id="rId123" Type="http://schemas.openxmlformats.org/officeDocument/2006/relationships/slideLayout" Target="../slideLayouts/slideLayout303.xml"/><Relationship Id="rId128" Type="http://schemas.openxmlformats.org/officeDocument/2006/relationships/slideLayout" Target="../slideLayouts/slideLayout308.xml"/><Relationship Id="rId5" Type="http://schemas.openxmlformats.org/officeDocument/2006/relationships/slideLayout" Target="../slideLayouts/slideLayout185.xml"/><Relationship Id="rId90" Type="http://schemas.openxmlformats.org/officeDocument/2006/relationships/slideLayout" Target="../slideLayouts/slideLayout270.xml"/><Relationship Id="rId95" Type="http://schemas.openxmlformats.org/officeDocument/2006/relationships/slideLayout" Target="../slideLayouts/slideLayout275.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 Id="rId48" Type="http://schemas.openxmlformats.org/officeDocument/2006/relationships/slideLayout" Target="../slideLayouts/slideLayout228.xml"/><Relationship Id="rId56" Type="http://schemas.openxmlformats.org/officeDocument/2006/relationships/slideLayout" Target="../slideLayouts/slideLayout236.xml"/><Relationship Id="rId64" Type="http://schemas.openxmlformats.org/officeDocument/2006/relationships/slideLayout" Target="../slideLayouts/slideLayout244.xml"/><Relationship Id="rId69" Type="http://schemas.openxmlformats.org/officeDocument/2006/relationships/slideLayout" Target="../slideLayouts/slideLayout249.xml"/><Relationship Id="rId77" Type="http://schemas.openxmlformats.org/officeDocument/2006/relationships/slideLayout" Target="../slideLayouts/slideLayout257.xml"/><Relationship Id="rId100" Type="http://schemas.openxmlformats.org/officeDocument/2006/relationships/slideLayout" Target="../slideLayouts/slideLayout280.xml"/><Relationship Id="rId105" Type="http://schemas.openxmlformats.org/officeDocument/2006/relationships/slideLayout" Target="../slideLayouts/slideLayout285.xml"/><Relationship Id="rId113" Type="http://schemas.openxmlformats.org/officeDocument/2006/relationships/slideLayout" Target="../slideLayouts/slideLayout293.xml"/><Relationship Id="rId118" Type="http://schemas.openxmlformats.org/officeDocument/2006/relationships/slideLayout" Target="../slideLayouts/slideLayout298.xml"/><Relationship Id="rId126" Type="http://schemas.openxmlformats.org/officeDocument/2006/relationships/slideLayout" Target="../slideLayouts/slideLayout306.xml"/><Relationship Id="rId134" Type="http://schemas.openxmlformats.org/officeDocument/2006/relationships/image" Target="../media/image73.svg"/><Relationship Id="rId8" Type="http://schemas.openxmlformats.org/officeDocument/2006/relationships/slideLayout" Target="../slideLayouts/slideLayout188.xml"/><Relationship Id="rId51" Type="http://schemas.openxmlformats.org/officeDocument/2006/relationships/slideLayout" Target="../slideLayouts/slideLayout231.xml"/><Relationship Id="rId72" Type="http://schemas.openxmlformats.org/officeDocument/2006/relationships/slideLayout" Target="../slideLayouts/slideLayout252.xml"/><Relationship Id="rId80" Type="http://schemas.openxmlformats.org/officeDocument/2006/relationships/slideLayout" Target="../slideLayouts/slideLayout260.xml"/><Relationship Id="rId85" Type="http://schemas.openxmlformats.org/officeDocument/2006/relationships/slideLayout" Target="../slideLayouts/slideLayout265.xml"/><Relationship Id="rId93" Type="http://schemas.openxmlformats.org/officeDocument/2006/relationships/slideLayout" Target="../slideLayouts/slideLayout273.xml"/><Relationship Id="rId98" Type="http://schemas.openxmlformats.org/officeDocument/2006/relationships/slideLayout" Target="../slideLayouts/slideLayout278.xml"/><Relationship Id="rId121" Type="http://schemas.openxmlformats.org/officeDocument/2006/relationships/slideLayout" Target="../slideLayouts/slideLayout301.xml"/><Relationship Id="rId3" Type="http://schemas.openxmlformats.org/officeDocument/2006/relationships/slideLayout" Target="../slideLayouts/slideLayout183.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slideLayout" Target="../slideLayouts/slideLayout226.xml"/><Relationship Id="rId59" Type="http://schemas.openxmlformats.org/officeDocument/2006/relationships/slideLayout" Target="../slideLayouts/slideLayout239.xml"/><Relationship Id="rId67" Type="http://schemas.openxmlformats.org/officeDocument/2006/relationships/slideLayout" Target="../slideLayouts/slideLayout247.xml"/><Relationship Id="rId103" Type="http://schemas.openxmlformats.org/officeDocument/2006/relationships/slideLayout" Target="../slideLayouts/slideLayout283.xml"/><Relationship Id="rId108" Type="http://schemas.openxmlformats.org/officeDocument/2006/relationships/slideLayout" Target="../slideLayouts/slideLayout288.xml"/><Relationship Id="rId116" Type="http://schemas.openxmlformats.org/officeDocument/2006/relationships/slideLayout" Target="../slideLayouts/slideLayout296.xml"/><Relationship Id="rId124" Type="http://schemas.openxmlformats.org/officeDocument/2006/relationships/slideLayout" Target="../slideLayouts/slideLayout304.xml"/><Relationship Id="rId129" Type="http://schemas.openxmlformats.org/officeDocument/2006/relationships/slideLayout" Target="../slideLayouts/slideLayout309.xml"/><Relationship Id="rId20" Type="http://schemas.openxmlformats.org/officeDocument/2006/relationships/slideLayout" Target="../slideLayouts/slideLayout200.xml"/><Relationship Id="rId41" Type="http://schemas.openxmlformats.org/officeDocument/2006/relationships/slideLayout" Target="../slideLayouts/slideLayout221.xml"/><Relationship Id="rId54" Type="http://schemas.openxmlformats.org/officeDocument/2006/relationships/slideLayout" Target="../slideLayouts/slideLayout234.xml"/><Relationship Id="rId62" Type="http://schemas.openxmlformats.org/officeDocument/2006/relationships/slideLayout" Target="../slideLayouts/slideLayout242.xml"/><Relationship Id="rId70" Type="http://schemas.openxmlformats.org/officeDocument/2006/relationships/slideLayout" Target="../slideLayouts/slideLayout250.xml"/><Relationship Id="rId75" Type="http://schemas.openxmlformats.org/officeDocument/2006/relationships/slideLayout" Target="../slideLayouts/slideLayout255.xml"/><Relationship Id="rId83" Type="http://schemas.openxmlformats.org/officeDocument/2006/relationships/slideLayout" Target="../slideLayouts/slideLayout263.xml"/><Relationship Id="rId88" Type="http://schemas.openxmlformats.org/officeDocument/2006/relationships/slideLayout" Target="../slideLayouts/slideLayout268.xml"/><Relationship Id="rId91" Type="http://schemas.openxmlformats.org/officeDocument/2006/relationships/slideLayout" Target="../slideLayouts/slideLayout271.xml"/><Relationship Id="rId96" Type="http://schemas.openxmlformats.org/officeDocument/2006/relationships/slideLayout" Target="../slideLayouts/slideLayout276.xml"/><Relationship Id="rId111" Type="http://schemas.openxmlformats.org/officeDocument/2006/relationships/slideLayout" Target="../slideLayouts/slideLayout291.xml"/><Relationship Id="rId132" Type="http://schemas.openxmlformats.org/officeDocument/2006/relationships/theme" Target="../theme/theme6.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49" Type="http://schemas.openxmlformats.org/officeDocument/2006/relationships/slideLayout" Target="../slideLayouts/slideLayout229.xml"/><Relationship Id="rId57" Type="http://schemas.openxmlformats.org/officeDocument/2006/relationships/slideLayout" Target="../slideLayouts/slideLayout237.xml"/><Relationship Id="rId106" Type="http://schemas.openxmlformats.org/officeDocument/2006/relationships/slideLayout" Target="../slideLayouts/slideLayout286.xml"/><Relationship Id="rId114" Type="http://schemas.openxmlformats.org/officeDocument/2006/relationships/slideLayout" Target="../slideLayouts/slideLayout294.xml"/><Relationship Id="rId119" Type="http://schemas.openxmlformats.org/officeDocument/2006/relationships/slideLayout" Target="../slideLayouts/slideLayout299.xml"/><Relationship Id="rId127" Type="http://schemas.openxmlformats.org/officeDocument/2006/relationships/slideLayout" Target="../slideLayouts/slideLayout307.xml"/><Relationship Id="rId10" Type="http://schemas.openxmlformats.org/officeDocument/2006/relationships/slideLayout" Target="../slideLayouts/slideLayout190.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52" Type="http://schemas.openxmlformats.org/officeDocument/2006/relationships/slideLayout" Target="../slideLayouts/slideLayout232.xml"/><Relationship Id="rId60" Type="http://schemas.openxmlformats.org/officeDocument/2006/relationships/slideLayout" Target="../slideLayouts/slideLayout240.xml"/><Relationship Id="rId65" Type="http://schemas.openxmlformats.org/officeDocument/2006/relationships/slideLayout" Target="../slideLayouts/slideLayout245.xml"/><Relationship Id="rId73" Type="http://schemas.openxmlformats.org/officeDocument/2006/relationships/slideLayout" Target="../slideLayouts/slideLayout253.xml"/><Relationship Id="rId78" Type="http://schemas.openxmlformats.org/officeDocument/2006/relationships/slideLayout" Target="../slideLayouts/slideLayout258.xml"/><Relationship Id="rId81" Type="http://schemas.openxmlformats.org/officeDocument/2006/relationships/slideLayout" Target="../slideLayouts/slideLayout261.xml"/><Relationship Id="rId86" Type="http://schemas.openxmlformats.org/officeDocument/2006/relationships/slideLayout" Target="../slideLayouts/slideLayout266.xml"/><Relationship Id="rId94" Type="http://schemas.openxmlformats.org/officeDocument/2006/relationships/slideLayout" Target="../slideLayouts/slideLayout274.xml"/><Relationship Id="rId99" Type="http://schemas.openxmlformats.org/officeDocument/2006/relationships/slideLayout" Target="../slideLayouts/slideLayout279.xml"/><Relationship Id="rId101" Type="http://schemas.openxmlformats.org/officeDocument/2006/relationships/slideLayout" Target="../slideLayouts/slideLayout281.xml"/><Relationship Id="rId122" Type="http://schemas.openxmlformats.org/officeDocument/2006/relationships/slideLayout" Target="../slideLayouts/slideLayout302.xml"/><Relationship Id="rId130" Type="http://schemas.openxmlformats.org/officeDocument/2006/relationships/slideLayout" Target="../slideLayouts/slideLayout310.xml"/><Relationship Id="rId135" Type="http://schemas.openxmlformats.org/officeDocument/2006/relationships/image" Target="../media/image1.png"/><Relationship Id="rId4" Type="http://schemas.openxmlformats.org/officeDocument/2006/relationships/slideLayout" Target="../slideLayouts/slideLayout184.xml"/><Relationship Id="rId9" Type="http://schemas.openxmlformats.org/officeDocument/2006/relationships/slideLayout" Target="../slideLayouts/slideLayout189.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9" Type="http://schemas.openxmlformats.org/officeDocument/2006/relationships/slideLayout" Target="../slideLayouts/slideLayout219.xml"/><Relationship Id="rId109" Type="http://schemas.openxmlformats.org/officeDocument/2006/relationships/slideLayout" Target="../slideLayouts/slideLayout289.xml"/><Relationship Id="rId34" Type="http://schemas.openxmlformats.org/officeDocument/2006/relationships/slideLayout" Target="../slideLayouts/slideLayout214.xml"/><Relationship Id="rId50" Type="http://schemas.openxmlformats.org/officeDocument/2006/relationships/slideLayout" Target="../slideLayouts/slideLayout230.xml"/><Relationship Id="rId55" Type="http://schemas.openxmlformats.org/officeDocument/2006/relationships/slideLayout" Target="../slideLayouts/slideLayout235.xml"/><Relationship Id="rId76" Type="http://schemas.openxmlformats.org/officeDocument/2006/relationships/slideLayout" Target="../slideLayouts/slideLayout256.xml"/><Relationship Id="rId97" Type="http://schemas.openxmlformats.org/officeDocument/2006/relationships/slideLayout" Target="../slideLayouts/slideLayout277.xml"/><Relationship Id="rId104" Type="http://schemas.openxmlformats.org/officeDocument/2006/relationships/slideLayout" Target="../slideLayouts/slideLayout284.xml"/><Relationship Id="rId120" Type="http://schemas.openxmlformats.org/officeDocument/2006/relationships/slideLayout" Target="../slideLayouts/slideLayout300.xml"/><Relationship Id="rId125" Type="http://schemas.openxmlformats.org/officeDocument/2006/relationships/slideLayout" Target="../slideLayouts/slideLayout305.xml"/><Relationship Id="rId7" Type="http://schemas.openxmlformats.org/officeDocument/2006/relationships/slideLayout" Target="../slideLayouts/slideLayout187.xml"/><Relationship Id="rId71" Type="http://schemas.openxmlformats.org/officeDocument/2006/relationships/slideLayout" Target="../slideLayouts/slideLayout251.xml"/><Relationship Id="rId92" Type="http://schemas.openxmlformats.org/officeDocument/2006/relationships/slideLayout" Target="../slideLayouts/slideLayout272.xml"/><Relationship Id="rId2" Type="http://schemas.openxmlformats.org/officeDocument/2006/relationships/slideLayout" Target="../slideLayouts/slideLayout182.xml"/><Relationship Id="rId29" Type="http://schemas.openxmlformats.org/officeDocument/2006/relationships/slideLayout" Target="../slideLayouts/slideLayout209.xml"/><Relationship Id="rId24" Type="http://schemas.openxmlformats.org/officeDocument/2006/relationships/slideLayout" Target="../slideLayouts/slideLayout204.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66" Type="http://schemas.openxmlformats.org/officeDocument/2006/relationships/slideLayout" Target="../slideLayouts/slideLayout246.xml"/><Relationship Id="rId87" Type="http://schemas.openxmlformats.org/officeDocument/2006/relationships/slideLayout" Target="../slideLayouts/slideLayout267.xml"/><Relationship Id="rId110" Type="http://schemas.openxmlformats.org/officeDocument/2006/relationships/slideLayout" Target="../slideLayouts/slideLayout290.xml"/><Relationship Id="rId115" Type="http://schemas.openxmlformats.org/officeDocument/2006/relationships/slideLayout" Target="../slideLayouts/slideLayout295.xml"/><Relationship Id="rId131" Type="http://schemas.openxmlformats.org/officeDocument/2006/relationships/slideLayout" Target="../slideLayouts/slideLayout311.xml"/><Relationship Id="rId61" Type="http://schemas.openxmlformats.org/officeDocument/2006/relationships/slideLayout" Target="../slideLayouts/slideLayout241.xml"/><Relationship Id="rId82" Type="http://schemas.openxmlformats.org/officeDocument/2006/relationships/slideLayout" Target="../slideLayouts/slideLayout262.xml"/><Relationship Id="rId19"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 id="2147484442" r:id="rId42"/>
    <p:sldLayoutId id="2147484443" r:id="rId43"/>
    <p:sldLayoutId id="2147484444" r:id="rId44"/>
    <p:sldLayoutId id="2147484445" r:id="rId45"/>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7"/>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7"/>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7"/>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7"/>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 id="2147484446" r:id="rId10"/>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Graphic 31">
            <a:extLst>
              <a:ext uri="{FF2B5EF4-FFF2-40B4-BE49-F238E27FC236}">
                <a16:creationId xmlns:a16="http://schemas.microsoft.com/office/drawing/2014/main" id="{E04B9394-820E-45B1-AED1-10AA3CC584A2}"/>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F25BFF78-5EE7-4B04-B46B-A0F8EF1FD0A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6" name="Title Placeholder 1">
            <a:extLst>
              <a:ext uri="{FF2B5EF4-FFF2-40B4-BE49-F238E27FC236}">
                <a16:creationId xmlns:a16="http://schemas.microsoft.com/office/drawing/2014/main" id="{FA26AE09-5FE1-43E3-A913-CA8D5F4E85C1}"/>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7" name="Text Placeholder 2">
            <a:extLst>
              <a:ext uri="{FF2B5EF4-FFF2-40B4-BE49-F238E27FC236}">
                <a16:creationId xmlns:a16="http://schemas.microsoft.com/office/drawing/2014/main" id="{6BD369E2-F047-4DCC-9506-5C1A3C49BF1F}"/>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17876138"/>
      </p:ext>
    </p:extLst>
  </p:cSld>
  <p:clrMap bg1="lt1" tx1="dk1" bg2="lt2" tx2="dk2" accent1="accent1" accent2="accent2" accent3="accent3" accent4="accent4" accent5="accent5" accent6="accent6" hlink="hlink" folHlink="folHlink"/>
  <p:sldLayoutIdLst>
    <p:sldLayoutId id="2147484448" r:id="rId1"/>
    <p:sldLayoutId id="2147484449" r:id="rId2"/>
    <p:sldLayoutId id="2147484450" r:id="rId3"/>
    <p:sldLayoutId id="2147484451" r:id="rId4"/>
    <p:sldLayoutId id="2147484452" r:id="rId5"/>
    <p:sldLayoutId id="2147484453" r:id="rId6"/>
    <p:sldLayoutId id="2147484454" r:id="rId7"/>
    <p:sldLayoutId id="2147484455" r:id="rId8"/>
    <p:sldLayoutId id="2147484456" r:id="rId9"/>
    <p:sldLayoutId id="2147484457" r:id="rId10"/>
    <p:sldLayoutId id="2147484458" r:id="rId11"/>
    <p:sldLayoutId id="2147484459" r:id="rId12"/>
    <p:sldLayoutId id="2147484460" r:id="rId13"/>
    <p:sldLayoutId id="2147484461" r:id="rId14"/>
    <p:sldLayoutId id="2147484462" r:id="rId15"/>
    <p:sldLayoutId id="2147484463" r:id="rId16"/>
    <p:sldLayoutId id="2147484464" r:id="rId17"/>
    <p:sldLayoutId id="2147484465" r:id="rId18"/>
    <p:sldLayoutId id="2147484466" r:id="rId19"/>
    <p:sldLayoutId id="2147484467" r:id="rId20"/>
    <p:sldLayoutId id="2147484468" r:id="rId21"/>
    <p:sldLayoutId id="2147484469" r:id="rId22"/>
    <p:sldLayoutId id="2147484470" r:id="rId23"/>
    <p:sldLayoutId id="2147484471" r:id="rId24"/>
    <p:sldLayoutId id="2147484472" r:id="rId25"/>
    <p:sldLayoutId id="2147484473" r:id="rId26"/>
    <p:sldLayoutId id="2147484474" r:id="rId27"/>
    <p:sldLayoutId id="2147484475" r:id="rId28"/>
    <p:sldLayoutId id="2147484476" r:id="rId29"/>
    <p:sldLayoutId id="2147484477" r:id="rId30"/>
    <p:sldLayoutId id="2147484478" r:id="rId31"/>
    <p:sldLayoutId id="2147484479" r:id="rId32"/>
    <p:sldLayoutId id="2147484480" r:id="rId33"/>
    <p:sldLayoutId id="2147484481" r:id="rId34"/>
    <p:sldLayoutId id="2147484482" r:id="rId35"/>
    <p:sldLayoutId id="2147484483" r:id="rId36"/>
    <p:sldLayoutId id="2147484484" r:id="rId37"/>
    <p:sldLayoutId id="2147484485" r:id="rId38"/>
    <p:sldLayoutId id="2147484486" r:id="rId39"/>
    <p:sldLayoutId id="2147484487" r:id="rId40"/>
    <p:sldLayoutId id="2147484488" r:id="rId41"/>
    <p:sldLayoutId id="2147484489" r:id="rId42"/>
    <p:sldLayoutId id="2147484490" r:id="rId43"/>
    <p:sldLayoutId id="2147484491" r:id="rId44"/>
    <p:sldLayoutId id="2147484492" r:id="rId45"/>
    <p:sldLayoutId id="2147484493" r:id="rId46"/>
    <p:sldLayoutId id="2147484494" r:id="rId47"/>
    <p:sldLayoutId id="2147484495" r:id="rId48"/>
    <p:sldLayoutId id="2147484496" r:id="rId49"/>
    <p:sldLayoutId id="2147484497" r:id="rId50"/>
    <p:sldLayoutId id="2147484498" r:id="rId51"/>
    <p:sldLayoutId id="2147484499" r:id="rId52"/>
    <p:sldLayoutId id="2147484500" r:id="rId53"/>
    <p:sldLayoutId id="2147484501" r:id="rId54"/>
    <p:sldLayoutId id="2147484502" r:id="rId55"/>
    <p:sldLayoutId id="2147484503" r:id="rId56"/>
    <p:sldLayoutId id="2147484504" r:id="rId57"/>
    <p:sldLayoutId id="2147484505" r:id="rId58"/>
    <p:sldLayoutId id="2147484506" r:id="rId59"/>
    <p:sldLayoutId id="2147484507" r:id="rId60"/>
    <p:sldLayoutId id="2147484508" r:id="rId61"/>
    <p:sldLayoutId id="2147484509" r:id="rId62"/>
    <p:sldLayoutId id="2147484510" r:id="rId63"/>
    <p:sldLayoutId id="2147484511" r:id="rId64"/>
    <p:sldLayoutId id="2147484512" r:id="rId65"/>
    <p:sldLayoutId id="2147484513" r:id="rId66"/>
    <p:sldLayoutId id="2147484514" r:id="rId67"/>
    <p:sldLayoutId id="2147484515" r:id="rId68"/>
    <p:sldLayoutId id="2147484516" r:id="rId69"/>
    <p:sldLayoutId id="2147484517" r:id="rId70"/>
    <p:sldLayoutId id="2147484518" r:id="rId71"/>
    <p:sldLayoutId id="2147484519" r:id="rId72"/>
    <p:sldLayoutId id="2147484520" r:id="rId73"/>
    <p:sldLayoutId id="2147484521" r:id="rId74"/>
    <p:sldLayoutId id="2147484522" r:id="rId75"/>
    <p:sldLayoutId id="2147484523" r:id="rId76"/>
    <p:sldLayoutId id="2147484524" r:id="rId77"/>
    <p:sldLayoutId id="2147484525" r:id="rId78"/>
    <p:sldLayoutId id="2147484526" r:id="rId79"/>
    <p:sldLayoutId id="2147484527" r:id="rId80"/>
    <p:sldLayoutId id="2147484528" r:id="rId81"/>
    <p:sldLayoutId id="2147484529" r:id="rId82"/>
    <p:sldLayoutId id="2147484530" r:id="rId83"/>
    <p:sldLayoutId id="2147484531" r:id="rId84"/>
    <p:sldLayoutId id="2147484532" r:id="rId85"/>
    <p:sldLayoutId id="2147484533" r:id="rId86"/>
    <p:sldLayoutId id="2147484534" r:id="rId87"/>
    <p:sldLayoutId id="2147484535" r:id="rId88"/>
    <p:sldLayoutId id="2147484536" r:id="rId89"/>
    <p:sldLayoutId id="2147484537" r:id="rId90"/>
    <p:sldLayoutId id="2147484538" r:id="rId91"/>
    <p:sldLayoutId id="2147484539" r:id="rId92"/>
    <p:sldLayoutId id="2147484540" r:id="rId93"/>
    <p:sldLayoutId id="2147484541" r:id="rId94"/>
    <p:sldLayoutId id="2147484542" r:id="rId95"/>
    <p:sldLayoutId id="2147484543" r:id="rId96"/>
    <p:sldLayoutId id="2147484544" r:id="rId97"/>
    <p:sldLayoutId id="2147484545" r:id="rId98"/>
    <p:sldLayoutId id="2147484546" r:id="rId99"/>
    <p:sldLayoutId id="2147484547" r:id="rId100"/>
    <p:sldLayoutId id="2147484548" r:id="rId101"/>
    <p:sldLayoutId id="2147484549" r:id="rId102"/>
    <p:sldLayoutId id="2147484550" r:id="rId103"/>
    <p:sldLayoutId id="2147484551" r:id="rId104"/>
    <p:sldLayoutId id="2147484552" r:id="rId105"/>
    <p:sldLayoutId id="2147484553" r:id="rId106"/>
    <p:sldLayoutId id="2147484554" r:id="rId107"/>
    <p:sldLayoutId id="2147484555" r:id="rId108"/>
    <p:sldLayoutId id="2147484556" r:id="rId109"/>
    <p:sldLayoutId id="2147484557" r:id="rId110"/>
    <p:sldLayoutId id="2147484558" r:id="rId111"/>
    <p:sldLayoutId id="2147484559" r:id="rId112"/>
    <p:sldLayoutId id="2147484560" r:id="rId113"/>
    <p:sldLayoutId id="2147484561" r:id="rId114"/>
    <p:sldLayoutId id="2147484562" r:id="rId115"/>
    <p:sldLayoutId id="2147484563" r:id="rId116"/>
    <p:sldLayoutId id="2147484564" r:id="rId117"/>
    <p:sldLayoutId id="2147484565" r:id="rId118"/>
    <p:sldLayoutId id="2147484566" r:id="rId119"/>
    <p:sldLayoutId id="2147484567" r:id="rId120"/>
    <p:sldLayoutId id="2147484568" r:id="rId121"/>
    <p:sldLayoutId id="2147484569" r:id="rId122"/>
    <p:sldLayoutId id="2147484570" r:id="rId123"/>
    <p:sldLayoutId id="2147484571" r:id="rId124"/>
    <p:sldLayoutId id="2147484572" r:id="rId125"/>
    <p:sldLayoutId id="2147484573" r:id="rId126"/>
    <p:sldLayoutId id="2147484574" r:id="rId127"/>
    <p:sldLayoutId id="2147484575" r:id="rId128"/>
    <p:sldLayoutId id="2147484576" r:id="rId129"/>
    <p:sldLayoutId id="2147484577" r:id="rId130"/>
    <p:sldLayoutId id="2147484578" r:id="rId131"/>
  </p:sldLayoutIdLst>
  <p:hf hdr="0" dt="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135"/>
        </a:buBlip>
        <a:defRPr sz="1800" b="1" i="0" kern="1200">
          <a:solidFill>
            <a:schemeClr val="tx1"/>
          </a:solidFill>
          <a:latin typeface="Montserrat" pitchFamily="2" charset="77"/>
          <a:ea typeface="+mn-ea"/>
          <a:cs typeface="+mn-cs"/>
        </a:defRPr>
      </a:lvl1pPr>
      <a:lvl2pPr marL="360000" indent="-180000" algn="l" defTabSz="914400" rtl="0" eaLnBrk="1" latinLnBrk="0" hangingPunct="1">
        <a:lnSpc>
          <a:spcPts val="1400"/>
        </a:lnSpc>
        <a:spcBef>
          <a:spcPts val="0"/>
        </a:spcBef>
        <a:spcAft>
          <a:spcPts val="650"/>
        </a:spcAft>
        <a:buSzPct val="125000"/>
        <a:buFontTx/>
        <a:buBlip>
          <a:blip r:embed="rId135"/>
        </a:buBlip>
        <a:tabLst/>
        <a:defRPr sz="1200" kern="1200">
          <a:solidFill>
            <a:schemeClr val="tx1"/>
          </a:solidFill>
          <a:latin typeface="Montserrat" pitchFamily="2" charset="77"/>
          <a:ea typeface="+mn-ea"/>
          <a:cs typeface="+mn-cs"/>
        </a:defRPr>
      </a:lvl2pPr>
      <a:lvl3pPr marL="540000" indent="-180000" algn="l" defTabSz="914400" rtl="0" eaLnBrk="1" latinLnBrk="0" hangingPunct="1">
        <a:lnSpc>
          <a:spcPts val="1400"/>
        </a:lnSpc>
        <a:spcBef>
          <a:spcPts val="0"/>
        </a:spcBef>
        <a:spcAft>
          <a:spcPts val="650"/>
        </a:spcAft>
        <a:buSzPct val="120000"/>
        <a:buFontTx/>
        <a:buBlip>
          <a:blip r:embed="rId135"/>
        </a:buBlip>
        <a:tabLst/>
        <a:defRPr sz="1000" b="1" i="0" kern="1200">
          <a:solidFill>
            <a:schemeClr val="tx1"/>
          </a:solidFill>
          <a:latin typeface="Montserrat" pitchFamily="2" charset="77"/>
          <a:ea typeface="+mn-ea"/>
          <a:cs typeface="+mn-cs"/>
        </a:defRPr>
      </a:lvl3pPr>
      <a:lvl4pPr marL="720000" indent="-180000" algn="l" defTabSz="914400" rtl="0" eaLnBrk="1" latinLnBrk="0" hangingPunct="1">
        <a:lnSpc>
          <a:spcPts val="1200"/>
        </a:lnSpc>
        <a:spcBef>
          <a:spcPts val="0"/>
        </a:spcBef>
        <a:spcAft>
          <a:spcPts val="650"/>
        </a:spcAft>
        <a:buSzPct val="120000"/>
        <a:buFontTx/>
        <a:buBlip>
          <a:blip r:embed="rId135"/>
        </a:buBlip>
        <a:tabLst/>
        <a:defRPr sz="1000" kern="1200">
          <a:solidFill>
            <a:schemeClr val="tx1"/>
          </a:solidFill>
          <a:latin typeface="Montserrat" pitchFamily="2" charset="77"/>
          <a:ea typeface="+mn-ea"/>
          <a:cs typeface="+mn-cs"/>
        </a:defRPr>
      </a:lvl4pPr>
      <a:lvl5pPr marL="900000" indent="-180000" algn="l" defTabSz="914400" rtl="0" eaLnBrk="1" latinLnBrk="0" hangingPunct="1">
        <a:lnSpc>
          <a:spcPts val="1000"/>
        </a:lnSpc>
        <a:spcBef>
          <a:spcPts val="0"/>
        </a:spcBef>
        <a:spcAft>
          <a:spcPts val="650"/>
        </a:spcAft>
        <a:buSzPct val="125000"/>
        <a:buFontTx/>
        <a:buBlip>
          <a:blip r:embed="rId135"/>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orient="horz" pos="238">
          <p15:clr>
            <a:srgbClr val="F26B43"/>
          </p15:clr>
        </p15:guide>
        <p15:guide id="30" orient="horz" pos="4081">
          <p15:clr>
            <a:srgbClr val="F26B43"/>
          </p15:clr>
        </p15:guide>
        <p15:guide id="31" pos="237">
          <p15:clr>
            <a:srgbClr val="F26B43"/>
          </p15:clr>
        </p15:guide>
        <p15:guide id="32" pos="732">
          <p15:clr>
            <a:srgbClr val="F26B43"/>
          </p15:clr>
        </p15:guide>
        <p15:guide id="33" pos="850">
          <p15:clr>
            <a:srgbClr val="F26B43"/>
          </p15:clr>
        </p15:guide>
        <p15:guide id="34" pos="1345">
          <p15:clr>
            <a:srgbClr val="F26B43"/>
          </p15:clr>
        </p15:guide>
        <p15:guide id="35" pos="1460">
          <p15:clr>
            <a:srgbClr val="F26B43"/>
          </p15:clr>
        </p15:guide>
        <p15:guide id="36" pos="1954">
          <p15:clr>
            <a:srgbClr val="F26B43"/>
          </p15:clr>
        </p15:guide>
        <p15:guide id="37" pos="2069">
          <p15:clr>
            <a:srgbClr val="F26B43"/>
          </p15:clr>
        </p15:guide>
        <p15:guide id="38" pos="2564">
          <p15:clr>
            <a:srgbClr val="F26B43"/>
          </p15:clr>
        </p15:guide>
        <p15:guide id="39" pos="2678">
          <p15:clr>
            <a:srgbClr val="F26B43"/>
          </p15:clr>
        </p15:guide>
        <p15:guide id="40" pos="3173">
          <p15:clr>
            <a:srgbClr val="F26B43"/>
          </p15:clr>
        </p15:guide>
        <p15:guide id="41" pos="3288">
          <p15:clr>
            <a:srgbClr val="F26B43"/>
          </p15:clr>
        </p15:guide>
        <p15:guide id="42" pos="3782">
          <p15:clr>
            <a:srgbClr val="F26B43"/>
          </p15:clr>
        </p15:guide>
        <p15:guide id="43" pos="3897">
          <p15:clr>
            <a:srgbClr val="F26B43"/>
          </p15:clr>
        </p15:guide>
        <p15:guide id="44" pos="4392">
          <p15:clr>
            <a:srgbClr val="F26B43"/>
          </p15:clr>
        </p15:guide>
        <p15:guide id="45" pos="4506">
          <p15:clr>
            <a:srgbClr val="F26B43"/>
          </p15:clr>
        </p15:guide>
        <p15:guide id="46" pos="5001">
          <p15:clr>
            <a:srgbClr val="F26B43"/>
          </p15:clr>
        </p15:guide>
        <p15:guide id="47" pos="5115">
          <p15:clr>
            <a:srgbClr val="F26B43"/>
          </p15:clr>
        </p15:guide>
        <p15:guide id="48" pos="5610">
          <p15:clr>
            <a:srgbClr val="F26B43"/>
          </p15:clr>
        </p15:guide>
        <p15:guide id="49" pos="5725">
          <p15:clr>
            <a:srgbClr val="F26B43"/>
          </p15:clr>
        </p15:guide>
        <p15:guide id="50" pos="6220">
          <p15:clr>
            <a:srgbClr val="F26B43"/>
          </p15:clr>
        </p15:guide>
        <p15:guide id="51" pos="6334">
          <p15:clr>
            <a:srgbClr val="F26B43"/>
          </p15:clr>
        </p15:guide>
        <p15:guide id="52" pos="6829">
          <p15:clr>
            <a:srgbClr val="F26B43"/>
          </p15:clr>
        </p15:guide>
        <p15:guide id="53" pos="6943">
          <p15:clr>
            <a:srgbClr val="F26B43"/>
          </p15:clr>
        </p15:guide>
        <p15:guide id="54" pos="7438">
          <p15:clr>
            <a:srgbClr val="F26B43"/>
          </p15:clr>
        </p15:guide>
        <p15:guide id="55" pos="3840">
          <p15:clr>
            <a:srgbClr val="9FCC3B"/>
          </p15:clr>
        </p15:guide>
        <p15:guide id="56"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0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7.xml"/></Relationships>
</file>

<file path=ppt/slides/_rels/slide14.xml.rels><?xml version="1.0" encoding="UTF-8" standalone="yes"?>
<Relationships xmlns="http://schemas.openxmlformats.org/package/2006/relationships"><Relationship Id="rId3" Type="http://schemas.openxmlformats.org/officeDocument/2006/relationships/hyperlink" Target="https://www.npmjs.com/package/json-server" TargetMode="External"/><Relationship Id="rId2" Type="http://schemas.openxmlformats.org/officeDocument/2006/relationships/notesSlide" Target="../notesSlides/notesSlide14.xml"/><Relationship Id="rId1" Type="http://schemas.openxmlformats.org/officeDocument/2006/relationships/slideLayout" Target="../slideLayouts/slideLayout30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0.xml"/></Relationships>
</file>

<file path=ppt/slides/_rels/slide18.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18.xml"/><Relationship Id="rId1" Type="http://schemas.openxmlformats.org/officeDocument/2006/relationships/slideLayout" Target="../slideLayouts/slideLayout30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4.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3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7.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94.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0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0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785" y="2322726"/>
            <a:ext cx="6596062" cy="2431485"/>
          </a:xfrm>
        </p:spPr>
        <p:txBody>
          <a:bodyPr/>
          <a:lstStyle/>
          <a:p>
            <a:r>
              <a:rPr lang="en-GB" dirty="0"/>
              <a:t>Asynchronous JavaScript</a:t>
            </a:r>
          </a:p>
        </p:txBody>
      </p:sp>
      <p:sp>
        <p:nvSpPr>
          <p:cNvPr id="3" name="Subtitle 2"/>
          <p:cNvSpPr>
            <a:spLocks noGrp="1"/>
          </p:cNvSpPr>
          <p:nvPr>
            <p:ph type="body" sz="quarter" idx="10"/>
          </p:nvPr>
        </p:nvSpPr>
        <p:spPr>
          <a:xfrm>
            <a:off x="376237" y="5768975"/>
            <a:ext cx="6604609" cy="709613"/>
          </a:xfrm>
        </p:spPr>
        <p:txBody>
          <a:bodyPr/>
          <a:lstStyle/>
          <a:p>
            <a:pPr marL="0" indent="0">
              <a:buNone/>
            </a:pPr>
            <a:r>
              <a:rPr lang="en-GB" dirty="0"/>
              <a:t>JavaScript Fundamentals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Universal data structures supported by most modern programming languages </a:t>
            </a:r>
          </a:p>
          <a:p>
            <a:pPr marL="285750" indent="-285750">
              <a:buFont typeface="Arial" panose="020B0604020202020204" pitchFamily="34" charset="0"/>
              <a:buChar char="•"/>
            </a:pPr>
            <a:r>
              <a:rPr lang="en-GB" dirty="0"/>
              <a:t>A collection of name/value pairs</a:t>
            </a:r>
          </a:p>
          <a:p>
            <a:pPr marL="457196" lvl="1" indent="-285750"/>
            <a:r>
              <a:rPr lang="en-GB" dirty="0"/>
              <a:t>Realised as an object (associative array)</a:t>
            </a:r>
          </a:p>
          <a:p>
            <a:pPr marL="285750" indent="-285750">
              <a:buFont typeface="Arial" panose="020B0604020202020204" pitchFamily="34" charset="0"/>
              <a:buChar char="•"/>
            </a:pPr>
            <a:r>
              <a:rPr lang="en-GB" dirty="0"/>
              <a:t>An ordered list of values</a:t>
            </a:r>
          </a:p>
          <a:p>
            <a:pPr marL="457196" lvl="1" indent="-285750"/>
            <a:r>
              <a:rPr lang="en-GB" dirty="0"/>
              <a:t>Realised as an array</a:t>
            </a:r>
          </a:p>
          <a:p>
            <a:pPr marL="285750" indent="-285750">
              <a:buFont typeface="Arial" panose="020B0604020202020204" pitchFamily="34" charset="0"/>
              <a:buChar char="•"/>
            </a:pPr>
            <a:r>
              <a:rPr lang="en-GB" dirty="0"/>
              <a:t>JSON object</a:t>
            </a:r>
          </a:p>
          <a:p>
            <a:pPr marL="457196" lvl="1" indent="-285750"/>
            <a:r>
              <a:rPr lang="en-GB" dirty="0"/>
              <a:t>Unordered set of name/value pairs</a:t>
            </a:r>
          </a:p>
          <a:p>
            <a:pPr marL="457196" lvl="1" indent="-285750"/>
            <a:r>
              <a:rPr lang="en-GB" dirty="0"/>
              <a:t>Begins with { (left brace) and ends with } (right brace)</a:t>
            </a:r>
          </a:p>
          <a:p>
            <a:pPr marL="457196" lvl="1" indent="-285750"/>
            <a:r>
              <a:rPr lang="en-GB" dirty="0"/>
              <a:t>Each name followed by a : (colon) </a:t>
            </a:r>
          </a:p>
          <a:p>
            <a:pPr marL="457196" lvl="1" indent="-285750"/>
            <a:r>
              <a:rPr lang="en-GB" dirty="0"/>
              <a:t>Name/Value pairs separated by a , (comma)</a:t>
            </a:r>
          </a:p>
          <a:p>
            <a:endParaRPr lang="en-GB" dirty="0"/>
          </a:p>
        </p:txBody>
      </p:sp>
      <p:sp>
        <p:nvSpPr>
          <p:cNvPr id="12" name="Text Placeholder 11">
            <a:extLst>
              <a:ext uri="{FF2B5EF4-FFF2-40B4-BE49-F238E27FC236}">
                <a16:creationId xmlns:a16="http://schemas.microsoft.com/office/drawing/2014/main" id="{4765BBB7-76E7-4D8F-BF43-831F0EE5D624}"/>
              </a:ext>
            </a:extLst>
          </p:cNvPr>
          <p:cNvSpPr>
            <a:spLocks noGrp="1"/>
          </p:cNvSpPr>
          <p:nvPr>
            <p:ph type="body" sz="quarter" idx="12"/>
          </p:nvPr>
        </p:nvSpPr>
        <p:spPr/>
        <p:txBody>
          <a:bodyPr/>
          <a:lstStyle/>
          <a:p>
            <a:r>
              <a:rPr lang="en-GB" dirty="0"/>
              <a:t>JSON structures</a:t>
            </a:r>
          </a:p>
        </p:txBody>
      </p:sp>
      <p:sp>
        <p:nvSpPr>
          <p:cNvPr id="14" name="Content Placeholder 3">
            <a:extLst>
              <a:ext uri="{FF2B5EF4-FFF2-40B4-BE49-F238E27FC236}">
                <a16:creationId xmlns:a16="http://schemas.microsoft.com/office/drawing/2014/main" id="{DEE1551C-CB7D-450B-B4AB-52E6164FEF15}"/>
              </a:ext>
            </a:extLst>
          </p:cNvPr>
          <p:cNvSpPr txBox="1">
            <a:spLocks/>
          </p:cNvSpPr>
          <p:nvPr/>
        </p:nvSpPr>
        <p:spPr>
          <a:xfrm>
            <a:off x="6227825" y="220718"/>
            <a:ext cx="5580000" cy="6416564"/>
          </a:xfrm>
          <a:prstGeom prst="rect">
            <a:avLst/>
          </a:prstGeom>
          <a:solidFill>
            <a:schemeClr val="tx2">
              <a:lumMod val="20000"/>
              <a:lumOff val="80000"/>
            </a:schemeClr>
          </a:solidFill>
        </p:spPr>
        <p:txBody>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a:latin typeface="Courier New" panose="02070309020205020404" pitchFamily="49" charset="0"/>
                <a:cs typeface="Courier New" panose="02070309020205020404" pitchFamily="49" charset="0"/>
              </a:rPr>
              <a:t>{</a:t>
            </a:r>
          </a:p>
          <a:p>
            <a:r>
              <a:rPr lang="en-GB" sz="1600" b="1">
                <a:latin typeface="Courier New" panose="02070309020205020404" pitchFamily="49" charset="0"/>
                <a:cs typeface="Courier New" panose="02070309020205020404" pitchFamily="49" charset="0"/>
              </a:rPr>
              <a:t>  "results": [</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      "home": "React Rangers",</a:t>
            </a:r>
          </a:p>
          <a:p>
            <a:r>
              <a:rPr lang="en-GB" sz="1600" b="1">
                <a:latin typeface="Courier New" panose="02070309020205020404" pitchFamily="49" charset="0"/>
                <a:cs typeface="Courier New" panose="02070309020205020404" pitchFamily="49" charset="0"/>
              </a:rPr>
              <a:t>      "homeScore": 3,</a:t>
            </a:r>
          </a:p>
          <a:p>
            <a:r>
              <a:rPr lang="en-GB" sz="1600" b="1">
                <a:latin typeface="Courier New" panose="02070309020205020404" pitchFamily="49" charset="0"/>
                <a:cs typeface="Courier New" panose="02070309020205020404" pitchFamily="49" charset="0"/>
              </a:rPr>
              <a:t>      "away": "Angular Athletic",</a:t>
            </a:r>
          </a:p>
          <a:p>
            <a:r>
              <a:rPr lang="en-GB" sz="1600" b="1">
                <a:latin typeface="Courier New" panose="02070309020205020404" pitchFamily="49" charset="0"/>
                <a:cs typeface="Courier New" panose="02070309020205020404" pitchFamily="49" charset="0"/>
              </a:rPr>
              <a:t>      "awayScore": 0</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      "home": "Ember Town",</a:t>
            </a:r>
          </a:p>
          <a:p>
            <a:r>
              <a:rPr lang="en-GB" sz="1600" b="1">
                <a:latin typeface="Courier New" panose="02070309020205020404" pitchFamily="49" charset="0"/>
                <a:cs typeface="Courier New" panose="02070309020205020404" pitchFamily="49" charset="0"/>
              </a:rPr>
              <a:t>      "homeScore": 2,</a:t>
            </a:r>
          </a:p>
          <a:p>
            <a:r>
              <a:rPr lang="en-GB" sz="1600" b="1">
                <a:latin typeface="Courier New" panose="02070309020205020404" pitchFamily="49" charset="0"/>
                <a:cs typeface="Courier New" panose="02070309020205020404" pitchFamily="49" charset="0"/>
              </a:rPr>
              <a:t>      "away": "React Rangers",</a:t>
            </a:r>
          </a:p>
          <a:p>
            <a:r>
              <a:rPr lang="en-GB" sz="1600" b="1">
                <a:latin typeface="Courier New" panose="02070309020205020404" pitchFamily="49" charset="0"/>
                <a:cs typeface="Courier New" panose="02070309020205020404" pitchFamily="49" charset="0"/>
              </a:rPr>
              <a:t>      "awayScore": 2</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  ]</a:t>
            </a:r>
          </a:p>
          <a:p>
            <a:r>
              <a:rPr lang="en-GB" sz="1600" b="1">
                <a:latin typeface="Courier New" panose="02070309020205020404" pitchFamily="49" charset="0"/>
                <a:cs typeface="Courier New" panose="02070309020205020404" pitchFamily="49" charset="0"/>
              </a:rPr>
              <a:t>}</a:t>
            </a:r>
            <a:endParaRPr lang="en-GB"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1381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686E70-0164-4A66-868B-54D027A8C823}"/>
              </a:ext>
            </a:extLst>
          </p:cNvPr>
          <p:cNvSpPr>
            <a:spLocks noGrp="1"/>
          </p:cNvSpPr>
          <p:nvPr>
            <p:ph type="body" sz="quarter" idx="12"/>
          </p:nvPr>
        </p:nvSpPr>
        <p:spPr/>
        <p:txBody>
          <a:bodyPr/>
          <a:lstStyle/>
          <a:p>
            <a:r>
              <a:rPr lang="en-GB" dirty="0"/>
              <a:t>JSON and JavaScript</a:t>
            </a:r>
          </a:p>
        </p:txBody>
      </p:sp>
      <p:sp>
        <p:nvSpPr>
          <p:cNvPr id="3" name="Text Placeholder 2"/>
          <p:cNvSpPr>
            <a:spLocks noGrp="1"/>
          </p:cNvSpPr>
          <p:nvPr>
            <p:ph type="body" sz="quarter" idx="11"/>
          </p:nvPr>
        </p:nvSpPr>
        <p:spPr/>
        <p:txBody>
          <a:bodyPr/>
          <a:lstStyle/>
          <a:p>
            <a:r>
              <a:rPr lang="en-GB" dirty="0"/>
              <a:t>JSON is a subset of the object literal notation of JavaScript.</a:t>
            </a:r>
          </a:p>
          <a:p>
            <a:pPr lvl="1"/>
            <a:r>
              <a:rPr lang="en-GB" dirty="0"/>
              <a:t>Can be used in the JavaScript language with no problems</a:t>
            </a:r>
          </a:p>
          <a:p>
            <a:pPr lvl="1"/>
            <a:endParaRPr lang="en-GB" dirty="0"/>
          </a:p>
          <a:p>
            <a:pPr lvl="1"/>
            <a:endParaRPr lang="en-GB" dirty="0"/>
          </a:p>
          <a:p>
            <a:pPr lvl="1"/>
            <a:endParaRPr lang="en-GB" dirty="0"/>
          </a:p>
          <a:p>
            <a:pPr lvl="1"/>
            <a:endParaRPr lang="en-GB" dirty="0"/>
          </a:p>
        </p:txBody>
      </p:sp>
      <p:sp>
        <p:nvSpPr>
          <p:cNvPr id="6" name="Rectangle 5">
            <a:extLst>
              <a:ext uri="{FF2B5EF4-FFF2-40B4-BE49-F238E27FC236}">
                <a16:creationId xmlns:a16="http://schemas.microsoft.com/office/drawing/2014/main" id="{19920D9A-DE40-4F18-B687-6F81EBBBCCC1}"/>
              </a:ext>
            </a:extLst>
          </p:cNvPr>
          <p:cNvSpPr/>
          <p:nvPr/>
        </p:nvSpPr>
        <p:spPr>
          <a:xfrm>
            <a:off x="384176" y="2583118"/>
            <a:ext cx="11404800" cy="3693319"/>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myJSONObject</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searchResults</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productName</a:t>
            </a:r>
            <a:r>
              <a:rPr lang="en-GB" sz="1800" b="1" dirty="0">
                <a:latin typeface="Courier New" panose="02070309020205020404" pitchFamily="49" charset="0"/>
                <a:cs typeface="Courier New" panose="02070309020205020404" pitchFamily="49" charset="0"/>
              </a:rPr>
              <a:t>": "Aniseed Syrup",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unitPrice</a:t>
            </a:r>
            <a:r>
              <a:rPr lang="en-GB" sz="1800" b="1" dirty="0">
                <a:latin typeface="Courier New" panose="02070309020205020404" pitchFamily="49" charset="0"/>
                <a:cs typeface="Courier New" panose="02070309020205020404" pitchFamily="49" charset="0"/>
              </a:rPr>
              <a:t>": 10 </a:t>
            </a:r>
          </a:p>
          <a:p>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productName</a:t>
            </a:r>
            <a:r>
              <a:rPr lang="en-GB" sz="1800" b="1" dirty="0">
                <a:latin typeface="Courier New" panose="02070309020205020404" pitchFamily="49" charset="0"/>
                <a:cs typeface="Courier New" panose="02070309020205020404" pitchFamily="49" charset="0"/>
              </a:rPr>
              <a:t>": "Alice Mutton",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unitPrice</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39 </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74637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E3F2C6-C40F-4ED8-9675-A2931C508030}"/>
              </a:ext>
            </a:extLst>
          </p:cNvPr>
          <p:cNvSpPr>
            <a:spLocks noGrp="1"/>
          </p:cNvSpPr>
          <p:nvPr>
            <p:ph type="body" sz="quarter" idx="12"/>
          </p:nvPr>
        </p:nvSpPr>
        <p:spPr/>
        <p:txBody>
          <a:bodyPr/>
          <a:lstStyle/>
          <a:p>
            <a:r>
              <a:rPr lang="en-GB" dirty="0"/>
              <a:t>The JSON object</a:t>
            </a:r>
          </a:p>
        </p:txBody>
      </p:sp>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The JSON object is globally available</a:t>
            </a:r>
          </a:p>
          <a:p>
            <a:pPr marL="457196" lvl="1" indent="-285750"/>
            <a:r>
              <a:rPr lang="en-GB" dirty="0"/>
              <a:t>The </a:t>
            </a:r>
            <a:r>
              <a:rPr lang="en-GB" b="1" dirty="0">
                <a:latin typeface="Courier New" panose="02070309020205020404" pitchFamily="49" charset="0"/>
                <a:cs typeface="Courier New" panose="02070309020205020404" pitchFamily="49" charset="0"/>
              </a:rPr>
              <a:t>parse</a:t>
            </a:r>
            <a:r>
              <a:rPr lang="en-GB" dirty="0"/>
              <a:t> method takes a string and parses it into JavaScript objects</a:t>
            </a:r>
          </a:p>
          <a:p>
            <a:pPr marL="457196" lvl="1" indent="-285750"/>
            <a:r>
              <a:rPr lang="en-GB" dirty="0"/>
              <a:t>The </a:t>
            </a:r>
            <a:r>
              <a:rPr lang="en-GB" b="1" dirty="0" err="1">
                <a:latin typeface="Courier New" panose="02070309020205020404" pitchFamily="49" charset="0"/>
                <a:cs typeface="Courier New" panose="02070309020205020404" pitchFamily="49" charset="0"/>
              </a:rPr>
              <a:t>stringify</a:t>
            </a:r>
            <a:r>
              <a:rPr lang="en-GB" dirty="0"/>
              <a:t> method takes JavaScript objects and returns a string</a:t>
            </a:r>
          </a:p>
          <a:p>
            <a:pPr marL="285750" indent="-285750">
              <a:buFont typeface="Arial" panose="020B0604020202020204" pitchFamily="34" charset="0"/>
              <a:buChar char="•"/>
            </a:pPr>
            <a:r>
              <a:rPr lang="en-GB" dirty="0"/>
              <a:t>Makes working with JSON data a trivial affair</a:t>
            </a:r>
          </a:p>
        </p:txBody>
      </p:sp>
      <p:sp>
        <p:nvSpPr>
          <p:cNvPr id="14" name="Rectangle 13">
            <a:extLst>
              <a:ext uri="{FF2B5EF4-FFF2-40B4-BE49-F238E27FC236}">
                <a16:creationId xmlns:a16="http://schemas.microsoft.com/office/drawing/2014/main" id="{F6EB5617-616F-4047-BD2E-2AD654A301A9}"/>
              </a:ext>
            </a:extLst>
          </p:cNvPr>
          <p:cNvSpPr/>
          <p:nvPr/>
        </p:nvSpPr>
        <p:spPr>
          <a:xfrm>
            <a:off x="389630" y="3536547"/>
            <a:ext cx="11404800" cy="646331"/>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JSON.parse</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name":"Adrian</a:t>
            </a:r>
            <a:r>
              <a:rPr lang="en-GB" sz="1800" b="1" dirty="0">
                <a:latin typeface="Courier New" panose="02070309020205020404" pitchFamily="49" charset="0"/>
                <a:cs typeface="Courier New" panose="02070309020205020404" pitchFamily="49" charset="0"/>
              </a:rPr>
              <a:t>"}');</a:t>
            </a:r>
          </a:p>
          <a:p>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obj.name</a:t>
            </a:r>
            <a:r>
              <a:rPr lang="en-GB" sz="1800" b="1" dirty="0">
                <a:latin typeface="Courier New" panose="02070309020205020404" pitchFamily="49" charset="0"/>
                <a:cs typeface="Courier New" panose="02070309020205020404" pitchFamily="49" charset="0"/>
              </a:rPr>
              <a:t>); </a:t>
            </a:r>
            <a:r>
              <a:rPr lang="en-GB" sz="1800" b="1" dirty="0">
                <a:solidFill>
                  <a:schemeClr val="accent6"/>
                </a:solidFill>
                <a:latin typeface="Courier New" panose="02070309020205020404" pitchFamily="49" charset="0"/>
                <a:cs typeface="Courier New" panose="02070309020205020404" pitchFamily="49" charset="0"/>
              </a:rPr>
              <a:t>//returns Adrian</a:t>
            </a:r>
          </a:p>
        </p:txBody>
      </p:sp>
      <p:sp>
        <p:nvSpPr>
          <p:cNvPr id="15" name="Rectangle 14">
            <a:extLst>
              <a:ext uri="{FF2B5EF4-FFF2-40B4-BE49-F238E27FC236}">
                <a16:creationId xmlns:a16="http://schemas.microsoft.com/office/drawing/2014/main" id="{119BF802-FFBA-EA41-B77D-BD7CC7576F25}"/>
              </a:ext>
            </a:extLst>
          </p:cNvPr>
          <p:cNvSpPr/>
          <p:nvPr/>
        </p:nvSpPr>
        <p:spPr>
          <a:xfrm>
            <a:off x="384176" y="4776735"/>
            <a:ext cx="11404800" cy="369332"/>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str</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JSON.stringify</a:t>
            </a:r>
            <a:r>
              <a:rPr lang="en-GB" sz="1800" b="1" dirty="0">
                <a:latin typeface="Courier New" panose="02070309020205020404" pitchFamily="49" charset="0"/>
                <a:cs typeface="Courier New" panose="02070309020205020404" pitchFamily="49" charset="0"/>
              </a:rPr>
              <a:t>({ name: "John" });</a:t>
            </a:r>
          </a:p>
        </p:txBody>
      </p:sp>
    </p:spTree>
    <p:extLst>
      <p:ext uri="{BB962C8B-B14F-4D97-AF65-F5344CB8AC3E}">
        <p14:creationId xmlns:p14="http://schemas.microsoft.com/office/powerpoint/2010/main" val="161142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2585D6-EFD0-4918-8AB7-E5D5C941A147}"/>
              </a:ext>
            </a:extLst>
          </p:cNvPr>
          <p:cNvSpPr>
            <a:spLocks noGrp="1"/>
          </p:cNvSpPr>
          <p:nvPr>
            <p:ph type="body" sz="quarter" idx="12"/>
          </p:nvPr>
        </p:nvSpPr>
        <p:spPr/>
        <p:txBody>
          <a:bodyPr/>
          <a:lstStyle/>
          <a:p>
            <a:r>
              <a:rPr lang="en-US" dirty="0"/>
              <a:t>RESTful services</a:t>
            </a:r>
            <a:endParaRPr lang="en-GB" dirty="0"/>
          </a:p>
        </p:txBody>
      </p:sp>
      <p:sp>
        <p:nvSpPr>
          <p:cNvPr id="2" name="Text Placeholder 1">
            <a:extLst>
              <a:ext uri="{FF2B5EF4-FFF2-40B4-BE49-F238E27FC236}">
                <a16:creationId xmlns:a16="http://schemas.microsoft.com/office/drawing/2014/main" id="{52E3149F-0A61-0C4C-A2B7-008D55479ADC}"/>
              </a:ext>
            </a:extLst>
          </p:cNvPr>
          <p:cNvSpPr>
            <a:spLocks noGrp="1"/>
          </p:cNvSpPr>
          <p:nvPr>
            <p:ph type="body" sz="quarter" idx="11"/>
          </p:nvPr>
        </p:nvSpPr>
        <p:spPr/>
        <p:txBody>
          <a:bodyPr/>
          <a:lstStyle/>
          <a:p>
            <a:r>
              <a:rPr lang="en-US" dirty="0"/>
              <a:t>RESTful services are commonly used to supply data to web applications.</a:t>
            </a:r>
          </a:p>
          <a:p>
            <a:pPr marL="285750" indent="-285750">
              <a:buFont typeface="Arial" panose="020B0604020202020204" pitchFamily="34" charset="0"/>
              <a:buChar char="•"/>
            </a:pPr>
            <a:r>
              <a:rPr lang="en-US" b="1" dirty="0" err="1"/>
              <a:t>RE</a:t>
            </a:r>
            <a:r>
              <a:rPr lang="en-US" dirty="0" err="1"/>
              <a:t>presentational</a:t>
            </a:r>
            <a:r>
              <a:rPr lang="en-US" dirty="0"/>
              <a:t> </a:t>
            </a:r>
            <a:r>
              <a:rPr lang="en-US" b="1" dirty="0"/>
              <a:t>S</a:t>
            </a:r>
            <a:r>
              <a:rPr lang="en-US" dirty="0"/>
              <a:t>tate </a:t>
            </a:r>
            <a:r>
              <a:rPr lang="en-US" b="1" dirty="0"/>
              <a:t>T</a:t>
            </a:r>
            <a:r>
              <a:rPr lang="en-US" dirty="0"/>
              <a:t>ransfer</a:t>
            </a:r>
          </a:p>
          <a:p>
            <a:pPr lvl="4">
              <a:buFont typeface="Courier New" panose="02070309020205020404" pitchFamily="49" charset="0"/>
              <a:buChar char="o"/>
            </a:pPr>
            <a:r>
              <a:rPr lang="en-US" dirty="0"/>
              <a:t>Essentially, they are a server, possibly attached to a Database that returns the requested data:</a:t>
            </a:r>
          </a:p>
          <a:p>
            <a:pPr marL="285750" indent="-285750">
              <a:buFont typeface="Arial" panose="020B0604020202020204" pitchFamily="34" charset="0"/>
              <a:buChar char="•"/>
            </a:pPr>
            <a:r>
              <a:rPr lang="en-US" dirty="0"/>
              <a:t>Make a request to a URL – can CRUD</a:t>
            </a:r>
          </a:p>
          <a:p>
            <a:pPr marL="374648" lvl="2" indent="-285750">
              <a:buFont typeface="Courier New" panose="02070309020205020404" pitchFamily="49" charset="0"/>
              <a:buChar char="o"/>
            </a:pPr>
            <a:r>
              <a:rPr lang="en-US" dirty="0"/>
              <a:t>Create</a:t>
            </a:r>
          </a:p>
          <a:p>
            <a:pPr marL="374648" lvl="2" indent="-285750">
              <a:buFont typeface="Courier New" panose="02070309020205020404" pitchFamily="49" charset="0"/>
              <a:buChar char="o"/>
            </a:pPr>
            <a:r>
              <a:rPr lang="en-US" dirty="0"/>
              <a:t>Read</a:t>
            </a:r>
          </a:p>
          <a:p>
            <a:pPr marL="374648" lvl="2" indent="-285750">
              <a:buFont typeface="Courier New" panose="02070309020205020404" pitchFamily="49" charset="0"/>
              <a:buChar char="o"/>
            </a:pPr>
            <a:r>
              <a:rPr lang="en-US" dirty="0"/>
              <a:t>Update</a:t>
            </a:r>
          </a:p>
          <a:p>
            <a:pPr marL="374648" lvl="2" indent="-285750">
              <a:buFont typeface="Courier New" panose="02070309020205020404" pitchFamily="49" charset="0"/>
              <a:buChar char="o"/>
            </a:pPr>
            <a:r>
              <a:rPr lang="en-US" dirty="0"/>
              <a:t>Delete</a:t>
            </a:r>
          </a:p>
          <a:p>
            <a:pPr marL="285750" indent="-285750">
              <a:buFont typeface="Arial" panose="020B0604020202020204" pitchFamily="34" charset="0"/>
              <a:buChar char="•"/>
            </a:pPr>
            <a:r>
              <a:rPr lang="en-US" dirty="0"/>
              <a:t>Response will be in the form of JSON</a:t>
            </a:r>
          </a:p>
        </p:txBody>
      </p:sp>
    </p:spTree>
    <p:extLst>
      <p:ext uri="{BB962C8B-B14F-4D97-AF65-F5344CB8AC3E}">
        <p14:creationId xmlns:p14="http://schemas.microsoft.com/office/powerpoint/2010/main" val="3206449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B80FF03-BEA3-45B8-8965-D5BBA78C7E30}"/>
              </a:ext>
            </a:extLst>
          </p:cNvPr>
          <p:cNvSpPr>
            <a:spLocks noGrp="1"/>
          </p:cNvSpPr>
          <p:nvPr>
            <p:ph type="body" sz="quarter" idx="12"/>
          </p:nvPr>
        </p:nvSpPr>
        <p:spPr/>
        <p:txBody>
          <a:bodyPr/>
          <a:lstStyle/>
          <a:p>
            <a:r>
              <a:rPr lang="en-US" dirty="0"/>
              <a:t>Mocking a RESTful service</a:t>
            </a:r>
            <a:endParaRPr lang="en-GB" dirty="0"/>
          </a:p>
        </p:txBody>
      </p:sp>
      <p:sp>
        <p:nvSpPr>
          <p:cNvPr id="2" name="Text Placeholder 1">
            <a:extLst>
              <a:ext uri="{FF2B5EF4-FFF2-40B4-BE49-F238E27FC236}">
                <a16:creationId xmlns:a16="http://schemas.microsoft.com/office/drawing/2014/main" id="{E67970EE-4C2E-D14B-99C0-F75117F6340E}"/>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json-server is an </a:t>
            </a:r>
            <a:r>
              <a:rPr lang="en-US" dirty="0" err="1"/>
              <a:t>npm</a:t>
            </a:r>
            <a:r>
              <a:rPr lang="en-US" dirty="0"/>
              <a:t> package that allows you to:</a:t>
            </a:r>
          </a:p>
          <a:p>
            <a:endParaRPr lang="en-US" dirty="0"/>
          </a:p>
          <a:p>
            <a:pPr marL="0" indent="0" algn="ctr">
              <a:buNone/>
            </a:pPr>
            <a:r>
              <a:rPr lang="en-US" b="1" dirty="0">
                <a:solidFill>
                  <a:schemeClr val="accent1"/>
                </a:solidFill>
              </a:rPr>
              <a:t>“Get a full fake REST API with zero coding in less than 30 seconds”</a:t>
            </a:r>
          </a:p>
          <a:p>
            <a:pPr marL="0" indent="0" algn="ctr">
              <a:buNone/>
            </a:pPr>
            <a:endParaRPr lang="en-US" b="1" dirty="0">
              <a:solidFill>
                <a:schemeClr val="accent1"/>
              </a:solidFill>
            </a:endParaRPr>
          </a:p>
          <a:p>
            <a:pPr marL="285750" indent="-285750">
              <a:buFont typeface="Arial" panose="020B0604020202020204" pitchFamily="34" charset="0"/>
              <a:buChar char="•"/>
            </a:pPr>
            <a:r>
              <a:rPr lang="en-US" dirty="0"/>
              <a:t>Need to install the package (globally if it will be used frequently)</a:t>
            </a:r>
          </a:p>
          <a:p>
            <a:pPr marL="285750" indent="-285750">
              <a:buFont typeface="Arial" panose="020B0604020202020204" pitchFamily="34" charset="0"/>
              <a:buChar char="•"/>
            </a:pPr>
            <a:r>
              <a:rPr lang="en-US" dirty="0"/>
              <a:t>Need to supply it with a properly-formed .</a:t>
            </a:r>
            <a:r>
              <a:rPr lang="en-US" dirty="0" err="1"/>
              <a:t>json</a:t>
            </a:r>
            <a:r>
              <a:rPr lang="en-US" dirty="0"/>
              <a:t> file</a:t>
            </a:r>
          </a:p>
          <a:p>
            <a:pPr marL="285750" indent="-285750">
              <a:buFont typeface="Arial" panose="020B0604020202020204" pitchFamily="34" charset="0"/>
              <a:buChar char="•"/>
            </a:pPr>
            <a:r>
              <a:rPr lang="en-US" dirty="0"/>
              <a:t>Runs on http://localhost:3000 by default (can be changed when spinning up)</a:t>
            </a:r>
          </a:p>
          <a:p>
            <a:pPr marL="285750" indent="-285750">
              <a:buFont typeface="Arial" panose="020B0604020202020204" pitchFamily="34" charset="0"/>
              <a:buChar char="•"/>
            </a:pPr>
            <a:r>
              <a:rPr lang="en-US" dirty="0"/>
              <a:t>Allows full CRUD requests and saves changes to .</a:t>
            </a:r>
            <a:r>
              <a:rPr lang="en-US" dirty="0" err="1"/>
              <a:t>json</a:t>
            </a:r>
            <a:r>
              <a:rPr lang="en-US" dirty="0"/>
              <a:t> file</a:t>
            </a:r>
          </a:p>
          <a:p>
            <a:endParaRPr lang="en-US" dirty="0"/>
          </a:p>
          <a:p>
            <a:pPr marL="0" indent="0" algn="ctr">
              <a:buNone/>
            </a:pPr>
            <a:r>
              <a:rPr lang="en-US" dirty="0">
                <a:hlinkClick r:id="rId3"/>
              </a:rPr>
              <a:t>https://</a:t>
            </a:r>
            <a:r>
              <a:rPr lang="en-US" dirty="0" err="1">
                <a:hlinkClick r:id="rId3"/>
              </a:rPr>
              <a:t>www.npmjs.com</a:t>
            </a:r>
            <a:r>
              <a:rPr lang="en-US" dirty="0">
                <a:hlinkClick r:id="rId3"/>
              </a:rPr>
              <a:t>/package/</a:t>
            </a:r>
            <a:r>
              <a:rPr lang="en-US" dirty="0" err="1">
                <a:hlinkClick r:id="rId3"/>
              </a:rPr>
              <a:t>json</a:t>
            </a:r>
            <a:r>
              <a:rPr lang="en-US" dirty="0">
                <a:hlinkClick r:id="rId3"/>
              </a:rPr>
              <a:t>-server</a:t>
            </a:r>
            <a:endParaRPr lang="en-US" dirty="0"/>
          </a:p>
        </p:txBody>
      </p:sp>
    </p:spTree>
    <p:extLst>
      <p:ext uri="{BB962C8B-B14F-4D97-AF65-F5344CB8AC3E}">
        <p14:creationId xmlns:p14="http://schemas.microsoft.com/office/powerpoint/2010/main" val="301416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3B4626-DE9C-ADA2-1DDE-08A7A6037F12}"/>
              </a:ext>
            </a:extLst>
          </p:cNvPr>
          <p:cNvSpPr>
            <a:spLocks noGrp="1"/>
          </p:cNvSpPr>
          <p:nvPr>
            <p:ph type="ctrTitle"/>
          </p:nvPr>
        </p:nvSpPr>
        <p:spPr/>
        <p:txBody>
          <a:bodyPr/>
          <a:lstStyle/>
          <a:p>
            <a:r>
              <a:rPr lang="en-US" dirty="0"/>
              <a:t>QuickLab 16a – create some JSON</a:t>
            </a:r>
            <a:endParaRPr lang="en-GB" dirty="0"/>
          </a:p>
        </p:txBody>
      </p:sp>
      <p:sp>
        <p:nvSpPr>
          <p:cNvPr id="2" name="Text Placeholder 1">
            <a:extLst>
              <a:ext uri="{FF2B5EF4-FFF2-40B4-BE49-F238E27FC236}">
                <a16:creationId xmlns:a16="http://schemas.microsoft.com/office/drawing/2014/main" id="{DE2F44A0-76AD-9245-9163-999890929600}"/>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Generate a small JSON file to use with </a:t>
            </a:r>
            <a:r>
              <a:rPr lang="en-US" dirty="0" err="1"/>
              <a:t>json</a:t>
            </a:r>
            <a:r>
              <a:rPr lang="en-US" dirty="0"/>
              <a:t>-server</a:t>
            </a:r>
          </a:p>
          <a:p>
            <a:pPr marL="285750" indent="-285750">
              <a:buFont typeface="Arial" panose="020B0604020202020204" pitchFamily="34" charset="0"/>
              <a:buChar char="•"/>
            </a:pPr>
            <a:r>
              <a:rPr lang="en-US" dirty="0"/>
              <a:t>Install and run </a:t>
            </a:r>
            <a:r>
              <a:rPr lang="en-US" dirty="0" err="1"/>
              <a:t>json</a:t>
            </a:r>
            <a:r>
              <a:rPr lang="en-US" dirty="0"/>
              <a:t>-server</a:t>
            </a:r>
          </a:p>
        </p:txBody>
      </p:sp>
    </p:spTree>
    <p:extLst>
      <p:ext uri="{BB962C8B-B14F-4D97-AF65-F5344CB8AC3E}">
        <p14:creationId xmlns:p14="http://schemas.microsoft.com/office/powerpoint/2010/main" val="2294061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D833-5821-5740-86B3-9C93059C19FF}"/>
              </a:ext>
            </a:extLst>
          </p:cNvPr>
          <p:cNvSpPr>
            <a:spLocks noGrp="1"/>
          </p:cNvSpPr>
          <p:nvPr>
            <p:ph type="ctrTitle"/>
          </p:nvPr>
        </p:nvSpPr>
        <p:spPr/>
        <p:txBody>
          <a:bodyPr/>
          <a:lstStyle/>
          <a:p>
            <a:r>
              <a:rPr lang="en-GB" dirty="0"/>
              <a:t>Promises</a:t>
            </a:r>
          </a:p>
        </p:txBody>
      </p:sp>
      <p:sp>
        <p:nvSpPr>
          <p:cNvPr id="3" name="Subtitle 2">
            <a:extLst>
              <a:ext uri="{FF2B5EF4-FFF2-40B4-BE49-F238E27FC236}">
                <a16:creationId xmlns:a16="http://schemas.microsoft.com/office/drawing/2014/main" id="{5E21982A-382B-F14C-8F2E-488F06E93F4C}"/>
              </a:ext>
            </a:extLst>
          </p:cNvPr>
          <p:cNvSpPr>
            <a:spLocks noGrp="1"/>
          </p:cNvSpPr>
          <p:nvPr>
            <p:ph type="body" sz="quarter" idx="10"/>
          </p:nvPr>
        </p:nvSpPr>
        <p:spPr/>
        <p:txBody>
          <a:bodyPr/>
          <a:lstStyle/>
          <a:p>
            <a:pPr marL="0" indent="0">
              <a:buNone/>
            </a:pPr>
            <a:r>
              <a:rPr lang="en-GB" dirty="0"/>
              <a:t>JavaScript Fundamentals</a:t>
            </a:r>
          </a:p>
        </p:txBody>
      </p:sp>
    </p:spTree>
    <p:extLst>
      <p:ext uri="{BB962C8B-B14F-4D97-AF65-F5344CB8AC3E}">
        <p14:creationId xmlns:p14="http://schemas.microsoft.com/office/powerpoint/2010/main" val="379070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428F791-87A2-493B-BBC9-7FDE03FCE62D}"/>
              </a:ext>
            </a:extLst>
          </p:cNvPr>
          <p:cNvSpPr>
            <a:spLocks noGrp="1"/>
          </p:cNvSpPr>
          <p:nvPr>
            <p:ph type="body" sz="quarter" idx="10"/>
          </p:nvPr>
        </p:nvSpPr>
        <p:spPr/>
        <p:txBody>
          <a:bodyPr/>
          <a:lstStyle/>
          <a:p>
            <a:r>
              <a:rPr lang="en-US" dirty="0"/>
              <a:t>What is a Promise?</a:t>
            </a:r>
            <a:endParaRPr lang="en-GB" dirty="0"/>
          </a:p>
        </p:txBody>
      </p:sp>
      <p:sp>
        <p:nvSpPr>
          <p:cNvPr id="7" name="Text Placeholder 6">
            <a:extLst>
              <a:ext uri="{FF2B5EF4-FFF2-40B4-BE49-F238E27FC236}">
                <a16:creationId xmlns:a16="http://schemas.microsoft.com/office/drawing/2014/main" id="{5A95B5FC-A747-4509-90EC-95FC78C8D9A9}"/>
              </a:ext>
            </a:extLst>
          </p:cNvPr>
          <p:cNvSpPr>
            <a:spLocks noGrp="1"/>
          </p:cNvSpPr>
          <p:nvPr>
            <p:ph type="body" sz="quarter" idx="15"/>
          </p:nvPr>
        </p:nvSpPr>
        <p:spPr/>
        <p:txBody>
          <a:bodyPr/>
          <a:lstStyle/>
          <a:p>
            <a:pPr algn="ctr"/>
            <a:r>
              <a:rPr lang="en-US" i="1" dirty="0"/>
              <a:t>A placeholder for some data that will be available: immediately, some time in the future or possibly not at all.</a:t>
            </a:r>
          </a:p>
          <a:p>
            <a:pPr algn="ctr"/>
            <a:endParaRPr lang="en-US" i="1" dirty="0"/>
          </a:p>
          <a:p>
            <a:pPr marL="285750" indent="-285750">
              <a:buFont typeface="Arial" panose="020B0604020202020204" pitchFamily="34" charset="0"/>
              <a:buChar char="•"/>
            </a:pPr>
            <a:r>
              <a:rPr lang="en-US" dirty="0"/>
              <a:t>JavaScript is executed from the top down</a:t>
            </a:r>
          </a:p>
          <a:p>
            <a:pPr marL="465746" lvl="1" indent="-285750">
              <a:buFont typeface="Arial" panose="020B0604020202020204" pitchFamily="34" charset="0"/>
              <a:buChar char="•"/>
            </a:pPr>
            <a:r>
              <a:rPr lang="en-US" sz="1600" dirty="0"/>
              <a:t>Each line of code evaluated and executed in turn</a:t>
            </a:r>
          </a:p>
          <a:p>
            <a:endParaRPr lang="en-US" dirty="0"/>
          </a:p>
          <a:p>
            <a:r>
              <a:rPr lang="en-US" dirty="0"/>
              <a:t>What happens if needed data is potentially not available immediately?</a:t>
            </a:r>
          </a:p>
          <a:p>
            <a:endParaRPr lang="en-US" dirty="0"/>
          </a:p>
          <a:p>
            <a:pPr marL="285750" indent="-285750">
              <a:buFont typeface="Arial" panose="020B0604020202020204" pitchFamily="34" charset="0"/>
              <a:buChar char="•"/>
            </a:pPr>
            <a:r>
              <a:rPr lang="en-US" dirty="0"/>
              <a:t>Most commonly we may be waiting for some data to come from a remote endpoint</a:t>
            </a:r>
          </a:p>
          <a:p>
            <a:pPr marL="285750" indent="-285750">
              <a:buFont typeface="Arial" panose="020B0604020202020204" pitchFamily="34" charset="0"/>
              <a:buChar char="•"/>
            </a:pPr>
            <a:r>
              <a:rPr lang="en-US" dirty="0"/>
              <a:t>Need some way to be able to execute code when the data is available or deal with the fact that it will never be available</a:t>
            </a:r>
          </a:p>
          <a:p>
            <a:pPr marL="645750" lvl="1" indent="-285750">
              <a:buFont typeface="Arial" panose="020B0604020202020204" pitchFamily="34" charset="0"/>
              <a:buChar char="•"/>
            </a:pPr>
            <a:r>
              <a:rPr lang="en-US" sz="1800" dirty="0"/>
              <a:t>This is the job of a promise</a:t>
            </a:r>
          </a:p>
        </p:txBody>
      </p:sp>
    </p:spTree>
    <p:extLst>
      <p:ext uri="{BB962C8B-B14F-4D97-AF65-F5344CB8AC3E}">
        <p14:creationId xmlns:p14="http://schemas.microsoft.com/office/powerpoint/2010/main" val="3209844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39973D-3D85-4494-B17A-CA4FF489637C}"/>
              </a:ext>
            </a:extLst>
          </p:cNvPr>
          <p:cNvSpPr>
            <a:spLocks noGrp="1"/>
          </p:cNvSpPr>
          <p:nvPr>
            <p:ph type="body" sz="quarter" idx="12"/>
          </p:nvPr>
        </p:nvSpPr>
        <p:spPr/>
        <p:txBody>
          <a:bodyPr/>
          <a:lstStyle/>
          <a:p>
            <a:r>
              <a:rPr lang="en-GB" dirty="0"/>
              <a:t>Promises</a:t>
            </a:r>
          </a:p>
        </p:txBody>
      </p:sp>
      <p:sp>
        <p:nvSpPr>
          <p:cNvPr id="7171" name="Text Placeholder 10"/>
          <p:cNvSpPr>
            <a:spLocks noGrp="1"/>
          </p:cNvSpPr>
          <p:nvPr>
            <p:ph type="body" sz="quarter" idx="11"/>
          </p:nvPr>
        </p:nvSpPr>
        <p:spPr/>
        <p:txBody>
          <a:bodyPr/>
          <a:lstStyle/>
          <a:p>
            <a:pPr marL="285750" indent="-285750">
              <a:buFont typeface="Arial" panose="020B0604020202020204" pitchFamily="34" charset="0"/>
              <a:buChar char="•"/>
            </a:pPr>
            <a:r>
              <a:rPr lang="en-US" dirty="0"/>
              <a:t>A promise is the representation of an operation that will complete at some unknown point in the future</a:t>
            </a:r>
          </a:p>
          <a:p>
            <a:pPr marL="285750" indent="-285750">
              <a:buFont typeface="Arial" panose="020B0604020202020204" pitchFamily="34" charset="0"/>
              <a:buChar char="•"/>
            </a:pPr>
            <a:r>
              <a:rPr lang="en-US" dirty="0"/>
              <a:t>We can associate handlers to the operation’s eventual success (or failure)</a:t>
            </a:r>
          </a:p>
          <a:p>
            <a:pPr marL="285750" indent="-285750">
              <a:buFont typeface="Arial" panose="020B0604020202020204" pitchFamily="34" charset="0"/>
              <a:buChar char="•"/>
            </a:pPr>
            <a:r>
              <a:rPr lang="en-US" dirty="0"/>
              <a:t>Exposes .then and .catch methods to handle resolution or rejection</a:t>
            </a:r>
          </a:p>
          <a:p>
            <a:endParaRPr lang="en-US" dirty="0"/>
          </a:p>
        </p:txBody>
      </p:sp>
      <p:pic>
        <p:nvPicPr>
          <p:cNvPr id="2" name="Picture 1"/>
          <p:cNvPicPr>
            <a:picLocks noChangeAspect="1"/>
          </p:cNvPicPr>
          <p:nvPr/>
        </p:nvPicPr>
        <p:blipFill>
          <a:blip r:embed="rId3"/>
          <a:stretch>
            <a:fillRect/>
          </a:stretch>
        </p:blipFill>
        <p:spPr>
          <a:xfrm>
            <a:off x="1893656" y="3070599"/>
            <a:ext cx="8396748" cy="3113401"/>
          </a:xfrm>
          <a:prstGeom prst="rect">
            <a:avLst/>
          </a:prstGeom>
        </p:spPr>
      </p:pic>
    </p:spTree>
    <p:extLst>
      <p:ext uri="{BB962C8B-B14F-4D97-AF65-F5344CB8AC3E}">
        <p14:creationId xmlns:p14="http://schemas.microsoft.com/office/powerpoint/2010/main" val="88305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9AF911-12EA-413C-B971-68D270CDF4E1}"/>
              </a:ext>
            </a:extLst>
          </p:cNvPr>
          <p:cNvSpPr>
            <a:spLocks noGrp="1"/>
          </p:cNvSpPr>
          <p:nvPr>
            <p:ph type="body" sz="quarter" idx="12"/>
          </p:nvPr>
        </p:nvSpPr>
        <p:spPr/>
        <p:txBody>
          <a:bodyPr/>
          <a:lstStyle/>
          <a:p>
            <a:r>
              <a:rPr lang="en-GB" dirty="0"/>
              <a:t>Promises</a:t>
            </a:r>
          </a:p>
        </p:txBody>
      </p:sp>
      <p:sp>
        <p:nvSpPr>
          <p:cNvPr id="7171" name="Text Placeholder 10"/>
          <p:cNvSpPr>
            <a:spLocks noGrp="1"/>
          </p:cNvSpPr>
          <p:nvPr>
            <p:ph type="body" sz="quarter" idx="11"/>
          </p:nvPr>
        </p:nvSpPr>
        <p:spPr/>
        <p:txBody>
          <a:bodyPr/>
          <a:lstStyle/>
          <a:p>
            <a:r>
              <a:rPr lang="en-US" dirty="0"/>
              <a:t>Construct a new promise passing in an ‘executor’ function which will be immediately evaluated and is passed both resolve and reject functions as arguments.</a:t>
            </a:r>
          </a:p>
          <a:p>
            <a:pPr marL="0" indent="0">
              <a:buNone/>
            </a:pPr>
            <a:endParaRPr lang="en-US" dirty="0"/>
          </a:p>
          <a:p>
            <a:endParaRPr lang="en-US" dirty="0"/>
          </a:p>
          <a:p>
            <a:endParaRPr lang="en-US" dirty="0"/>
          </a:p>
          <a:p>
            <a:r>
              <a:rPr lang="en-US" dirty="0"/>
              <a:t>The Promise is in one of three states:</a:t>
            </a:r>
          </a:p>
          <a:p>
            <a:pPr lvl="1"/>
            <a:r>
              <a:rPr lang="en-US" dirty="0"/>
              <a:t>Pending</a:t>
            </a:r>
          </a:p>
          <a:p>
            <a:pPr lvl="1"/>
            <a:r>
              <a:rPr lang="en-US" dirty="0"/>
              <a:t>Fulfilled - Operation completed successfully</a:t>
            </a:r>
          </a:p>
          <a:p>
            <a:pPr lvl="1"/>
            <a:r>
              <a:rPr lang="en-US" dirty="0"/>
              <a:t>Rejected - Operation failed</a:t>
            </a:r>
          </a:p>
          <a:p>
            <a:r>
              <a:rPr lang="en-US" dirty="0"/>
              <a:t>Which we can attach associated handlers too:</a:t>
            </a:r>
          </a:p>
          <a:p>
            <a:pPr lvl="1"/>
            <a:r>
              <a:rPr lang="en-US" b="1" dirty="0">
                <a:latin typeface="Courier New" panose="02070309020205020404" pitchFamily="49" charset="0"/>
                <a:cs typeface="Courier New" panose="02070309020205020404" pitchFamily="49" charset="0"/>
              </a:rPr>
              <a:t>.then(</a:t>
            </a:r>
            <a:r>
              <a:rPr lang="en-US" b="1" dirty="0" err="1">
                <a:latin typeface="Courier New" panose="02070309020205020404" pitchFamily="49" charset="0"/>
                <a:cs typeface="Courier New" panose="02070309020205020404" pitchFamily="49" charset="0"/>
              </a:rPr>
              <a:t>onFulfilled</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onRejected</a:t>
            </a:r>
            <a:r>
              <a:rPr lang="en-US" b="1" dirty="0">
                <a:latin typeface="Courier New" panose="02070309020205020404" pitchFamily="49" charset="0"/>
                <a:cs typeface="Courier New" panose="02070309020205020404" pitchFamily="49" charset="0"/>
              </a:rPr>
              <a:t>)</a:t>
            </a:r>
            <a:r>
              <a:rPr lang="en-US" dirty="0"/>
              <a:t> appends handlers to the original promise, returning a promise resolving to the return of the called handler or the original settled value if the called handler is undefined</a:t>
            </a:r>
          </a:p>
          <a:p>
            <a:pPr lvl="1"/>
            <a:r>
              <a:rPr lang="en-US" b="1" dirty="0">
                <a:latin typeface="Courier New" panose="02070309020205020404" pitchFamily="49" charset="0"/>
                <a:cs typeface="Courier New" panose="02070309020205020404" pitchFamily="49" charset="0"/>
              </a:rPr>
              <a:t>.catch(</a:t>
            </a:r>
            <a:r>
              <a:rPr lang="en-US" b="1" dirty="0" err="1">
                <a:latin typeface="Courier New" panose="02070309020205020404" pitchFamily="49" charset="0"/>
                <a:cs typeface="Courier New" panose="02070309020205020404" pitchFamily="49" charset="0"/>
              </a:rPr>
              <a:t>onRejected</a:t>
            </a:r>
            <a:r>
              <a:rPr lang="en-US" b="1" dirty="0">
                <a:latin typeface="Courier New" panose="02070309020205020404" pitchFamily="49" charset="0"/>
                <a:cs typeface="Courier New" panose="02070309020205020404" pitchFamily="49" charset="0"/>
              </a:rPr>
              <a:t>)</a:t>
            </a:r>
            <a:r>
              <a:rPr lang="en-US" dirty="0"/>
              <a:t> same as then but only handles the rejected condition</a:t>
            </a:r>
          </a:p>
        </p:txBody>
      </p:sp>
      <p:sp>
        <p:nvSpPr>
          <p:cNvPr id="2" name="Rectangle 1">
            <a:extLst>
              <a:ext uri="{FF2B5EF4-FFF2-40B4-BE49-F238E27FC236}">
                <a16:creationId xmlns:a16="http://schemas.microsoft.com/office/drawing/2014/main" id="{16F870DF-04C6-C34D-BC2F-8968B0504D3D}"/>
              </a:ext>
            </a:extLst>
          </p:cNvPr>
          <p:cNvSpPr/>
          <p:nvPr/>
        </p:nvSpPr>
        <p:spPr>
          <a:xfrm>
            <a:off x="384176" y="2157586"/>
            <a:ext cx="11404800" cy="338554"/>
          </a:xfrm>
          <a:prstGeom prst="rect">
            <a:avLst/>
          </a:prstGeom>
          <a:solidFill>
            <a:schemeClr val="tx2">
              <a:lumMod val="20000"/>
              <a:lumOff val="80000"/>
            </a:schemeClr>
          </a:solidFill>
          <a:ln>
            <a:noFill/>
          </a:ln>
        </p:spPr>
        <p:txBody>
          <a:bodyPr wrap="square">
            <a:spAutoFit/>
          </a:bodyPr>
          <a:lstStyle/>
          <a:p>
            <a:r>
              <a:rPr lang="en-GB" sz="1600" b="1" dirty="0">
                <a:latin typeface="Courier New" panose="02070309020205020404" pitchFamily="49" charset="0"/>
                <a:cs typeface="Courier New" panose="02070309020205020404" pitchFamily="49" charset="0"/>
              </a:rPr>
              <a:t>let </a:t>
            </a:r>
            <a:r>
              <a:rPr lang="en-GB" sz="1600" b="1" dirty="0" err="1">
                <a:latin typeface="Courier New" panose="02070309020205020404" pitchFamily="49" charset="0"/>
                <a:cs typeface="Courier New" panose="02070309020205020404" pitchFamily="49" charset="0"/>
              </a:rPr>
              <a:t>newPromise</a:t>
            </a:r>
            <a:r>
              <a:rPr lang="en-GB" sz="1600" b="1" dirty="0">
                <a:latin typeface="Courier New" panose="02070309020205020404" pitchFamily="49" charset="0"/>
                <a:cs typeface="Courier New" panose="02070309020205020404" pitchFamily="49" charset="0"/>
              </a:rPr>
              <a:t> = new Promise((resolve, reject) =&gt; { });</a:t>
            </a:r>
          </a:p>
        </p:txBody>
      </p:sp>
    </p:spTree>
    <p:extLst>
      <p:ext uri="{BB962C8B-B14F-4D97-AF65-F5344CB8AC3E}">
        <p14:creationId xmlns:p14="http://schemas.microsoft.com/office/powerpoint/2010/main" val="305867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7145BF0-34BF-405F-BF31-A12D79769604}"/>
              </a:ext>
            </a:extLst>
          </p:cNvPr>
          <p:cNvSpPr>
            <a:spLocks noGrp="1"/>
          </p:cNvSpPr>
          <p:nvPr>
            <p:ph type="body" sz="quarter" idx="10"/>
          </p:nvPr>
        </p:nvSpPr>
        <p:spPr>
          <a:xfrm>
            <a:off x="384785" y="1349985"/>
            <a:ext cx="3443732" cy="2751999"/>
          </a:xfrm>
        </p:spPr>
        <p:txBody>
          <a:bodyPr/>
          <a:lstStyle/>
          <a:p>
            <a:r>
              <a:rPr lang="en-GB" dirty="0"/>
              <a:t>Overview</a:t>
            </a:r>
          </a:p>
        </p:txBody>
      </p:sp>
      <p:sp>
        <p:nvSpPr>
          <p:cNvPr id="7" name="Text Placeholder 6">
            <a:extLst>
              <a:ext uri="{FF2B5EF4-FFF2-40B4-BE49-F238E27FC236}">
                <a16:creationId xmlns:a16="http://schemas.microsoft.com/office/drawing/2014/main" id="{1838AE3F-73C8-4EDD-8873-65DFFA12AB69}"/>
              </a:ext>
            </a:extLst>
          </p:cNvPr>
          <p:cNvSpPr>
            <a:spLocks noGrp="1"/>
          </p:cNvSpPr>
          <p:nvPr>
            <p:ph type="body" sz="quarter" idx="15"/>
          </p:nvPr>
        </p:nvSpPr>
        <p:spPr>
          <a:xfrm>
            <a:off x="5037137" y="1349986"/>
            <a:ext cx="6770688" cy="5119407"/>
          </a:xfrm>
        </p:spPr>
        <p:txBody>
          <a:bodyPr/>
          <a:lstStyle/>
          <a:p>
            <a:pPr marL="285750" indent="-285750">
              <a:buFont typeface="Arial" panose="020B0604020202020204" pitchFamily="34" charset="0"/>
              <a:buChar char="•"/>
            </a:pPr>
            <a:r>
              <a:rPr lang="en-GB" dirty="0"/>
              <a:t>What is Asynchronous JavaScript?</a:t>
            </a:r>
          </a:p>
          <a:p>
            <a:pPr marL="285750" indent="-285750">
              <a:buFont typeface="Arial" panose="020B0604020202020204" pitchFamily="34" charset="0"/>
              <a:buChar char="•"/>
            </a:pPr>
            <a:r>
              <a:rPr lang="en-GB" dirty="0"/>
              <a:t>Asynchronous JavaScript-enabling technologies</a:t>
            </a:r>
          </a:p>
          <a:p>
            <a:pPr marL="285750" indent="-285750">
              <a:buFont typeface="Arial" panose="020B0604020202020204" pitchFamily="34" charset="0"/>
              <a:buChar char="•"/>
            </a:pPr>
            <a:r>
              <a:rPr lang="en-GB" dirty="0"/>
              <a:t>Client and Server architecture</a:t>
            </a:r>
          </a:p>
          <a:p>
            <a:pPr marL="285750" indent="-285750">
              <a:buFont typeface="Arial" panose="020B0604020202020204" pitchFamily="34" charset="0"/>
              <a:buChar char="•"/>
            </a:pPr>
            <a:r>
              <a:rPr lang="en-GB" dirty="0"/>
              <a:t>JSON</a:t>
            </a:r>
          </a:p>
          <a:p>
            <a:pPr marL="285750" indent="-285750">
              <a:buFont typeface="Arial" panose="020B0604020202020204" pitchFamily="34" charset="0"/>
              <a:buChar char="•"/>
            </a:pPr>
            <a:r>
              <a:rPr lang="en-GB" dirty="0"/>
              <a:t>Promises</a:t>
            </a:r>
          </a:p>
          <a:p>
            <a:pPr marL="285750" indent="-285750">
              <a:buFont typeface="Arial" panose="020B0604020202020204" pitchFamily="34" charset="0"/>
              <a:buChar char="•"/>
            </a:pPr>
            <a:r>
              <a:rPr lang="en-GB" dirty="0"/>
              <a:t>The Fetch API</a:t>
            </a:r>
          </a:p>
          <a:p>
            <a:pPr marL="285750" indent="-285750">
              <a:buFont typeface="Arial" panose="020B0604020202020204" pitchFamily="34" charset="0"/>
              <a:buChar char="•"/>
            </a:pPr>
            <a:r>
              <a:rPr lang="en-GB" dirty="0"/>
              <a:t>Async/Await</a:t>
            </a:r>
          </a:p>
          <a:p>
            <a:pPr marL="285750" indent="-285750">
              <a:buFont typeface="Arial" panose="020B0604020202020204" pitchFamily="34" charset="0"/>
              <a:buChar char="•"/>
            </a:pPr>
            <a:r>
              <a:rPr lang="en-GB" dirty="0"/>
              <a:t>Appendix - </a:t>
            </a:r>
            <a:r>
              <a:rPr lang="en-GB" dirty="0" err="1"/>
              <a:t>XMLHttpRequest</a:t>
            </a:r>
            <a:endParaRPr lang="en-GB" dirty="0"/>
          </a:p>
          <a:p>
            <a:endParaRPr lang="en-GB" dirty="0"/>
          </a:p>
        </p:txBody>
      </p:sp>
    </p:spTree>
    <p:extLst>
      <p:ext uri="{BB962C8B-B14F-4D97-AF65-F5344CB8AC3E}">
        <p14:creationId xmlns:p14="http://schemas.microsoft.com/office/powerpoint/2010/main" val="2478964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D80B6-9D39-40E8-89EE-5C46E1BAB3AF}"/>
              </a:ext>
            </a:extLst>
          </p:cNvPr>
          <p:cNvSpPr>
            <a:spLocks noGrp="1"/>
          </p:cNvSpPr>
          <p:nvPr>
            <p:ph type="body" sz="quarter" idx="12"/>
          </p:nvPr>
        </p:nvSpPr>
        <p:spPr/>
        <p:txBody>
          <a:bodyPr/>
          <a:lstStyle/>
          <a:p>
            <a:r>
              <a:rPr lang="en-GB" dirty="0"/>
              <a:t>Promises: example</a:t>
            </a:r>
          </a:p>
        </p:txBody>
      </p:sp>
      <p:sp>
        <p:nvSpPr>
          <p:cNvPr id="2" name="Rectangle 1">
            <a:extLst>
              <a:ext uri="{FF2B5EF4-FFF2-40B4-BE49-F238E27FC236}">
                <a16:creationId xmlns:a16="http://schemas.microsoft.com/office/drawing/2014/main" id="{ADAE0D91-F7C5-A44E-BE67-905422687488}"/>
              </a:ext>
            </a:extLst>
          </p:cNvPr>
          <p:cNvSpPr/>
          <p:nvPr/>
        </p:nvSpPr>
        <p:spPr>
          <a:xfrm>
            <a:off x="687000" y="1206603"/>
            <a:ext cx="10818000" cy="5078313"/>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aPromise</a:t>
            </a:r>
            <a:r>
              <a:rPr lang="en-GB" sz="1800" b="1" dirty="0">
                <a:latin typeface="Courier New" panose="02070309020205020404" pitchFamily="49" charset="0"/>
                <a:cs typeface="Courier New" panose="02070309020205020404" pitchFamily="49" charset="0"/>
              </a:rPr>
              <a:t> = new Promise((resolve, reject) =&gt; {</a:t>
            </a:r>
          </a:p>
          <a:p>
            <a:r>
              <a:rPr lang="en-GB" sz="1800" b="1" dirty="0">
                <a:latin typeface="Courier New" panose="02070309020205020404" pitchFamily="49" charset="0"/>
                <a:cs typeface="Courier New" panose="02070309020205020404" pitchFamily="49" charset="0"/>
              </a:rPr>
              <a:t>    let </a:t>
            </a:r>
            <a:r>
              <a:rPr lang="en-GB" sz="1800" b="1" dirty="0" err="1">
                <a:latin typeface="Courier New" panose="02070309020205020404" pitchFamily="49" charset="0"/>
                <a:cs typeface="Courier New" panose="02070309020205020404" pitchFamily="49" charset="0"/>
              </a:rPr>
              <a:t>delayedFunc</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setTimeout</a:t>
            </a:r>
            <a:r>
              <a:rPr lang="en-GB" sz="1800" b="1" dirty="0">
                <a:latin typeface="Courier New" panose="02070309020205020404" pitchFamily="49" charset="0"/>
                <a:cs typeface="Courier New" panose="02070309020205020404" pitchFamily="49" charset="0"/>
              </a:rPr>
              <a:t>(() =&gt; {</a:t>
            </a:r>
          </a:p>
          <a:p>
            <a:r>
              <a:rPr lang="en-GB" sz="1800" b="1" dirty="0">
                <a:solidFill>
                  <a:schemeClr val="accent6"/>
                </a:solidFill>
                <a:latin typeface="Courier New" panose="02070309020205020404" pitchFamily="49" charset="0"/>
                <a:cs typeface="Courier New" panose="02070309020205020404" pitchFamily="49" charset="0"/>
              </a:rPr>
              <a:t>//whether it resolves or rejects is unknown</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Math.random</a:t>
            </a:r>
            <a:r>
              <a:rPr lang="en-GB" sz="1800" b="1" dirty="0">
                <a:latin typeface="Courier New" panose="02070309020205020404" pitchFamily="49" charset="0"/>
                <a:cs typeface="Courier New" panose="02070309020205020404" pitchFamily="49" charset="0"/>
              </a:rPr>
              <a:t>() &lt; 0.5) ? resolve("resolved") : reject("rejected");</a:t>
            </a:r>
          </a:p>
          <a:p>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Math.random</a:t>
            </a:r>
            <a:r>
              <a:rPr lang="en-GB" sz="1800" b="1" dirty="0">
                <a:latin typeface="Courier New" panose="02070309020205020404" pitchFamily="49" charset="0"/>
                <a:cs typeface="Courier New" panose="02070309020205020404" pitchFamily="49" charset="0"/>
              </a:rPr>
              <a:t>() * 5000); </a:t>
            </a:r>
            <a:r>
              <a:rPr lang="en-GB" sz="1800" b="1" dirty="0">
                <a:solidFill>
                  <a:schemeClr val="accent6"/>
                </a:solidFill>
                <a:latin typeface="Courier New" panose="02070309020205020404" pitchFamily="49" charset="0"/>
                <a:cs typeface="Courier New" panose="02070309020205020404" pitchFamily="49" charset="0"/>
              </a:rPr>
              <a:t>//function will return sometime: 0-5s</a:t>
            </a:r>
          </a:p>
          <a:p>
            <a:r>
              <a:rPr lang="en-GB" sz="1800" b="1" dirty="0">
                <a:latin typeface="Courier New" panose="02070309020205020404" pitchFamily="49" charset="0"/>
                <a:cs typeface="Courier New" panose="02070309020205020404" pitchFamily="49" charset="0"/>
              </a:rPr>
              <a:t>});</a:t>
            </a:r>
          </a:p>
          <a:p>
            <a:br>
              <a:rPr lang="en-GB" sz="1800" b="1" dirty="0">
                <a:latin typeface="Courier New" panose="02070309020205020404" pitchFamily="49" charset="0"/>
                <a:cs typeface="Courier New" panose="02070309020205020404" pitchFamily="49" charset="0"/>
              </a:rPr>
            </a:br>
            <a:r>
              <a:rPr lang="en-GB" sz="1800" b="1" dirty="0" err="1">
                <a:latin typeface="Courier New" panose="02070309020205020404" pitchFamily="49" charset="0"/>
                <a:cs typeface="Courier New" panose="02070309020205020404" pitchFamily="49" charset="0"/>
              </a:rPr>
              <a:t>aPromise</a:t>
            </a:r>
            <a:endParaRPr lang="en-GB" sz="1800" b="1" dirty="0">
              <a:latin typeface="Courier New" panose="02070309020205020404" pitchFamily="49" charset="0"/>
              <a:cs typeface="Courier New" panose="02070309020205020404" pitchFamily="49" charset="0"/>
            </a:endParaRPr>
          </a:p>
          <a:p>
            <a:r>
              <a:rPr lang="en-GB" sz="1800" b="1" dirty="0">
                <a:latin typeface="Courier New" panose="02070309020205020404" pitchFamily="49" charset="0"/>
                <a:cs typeface="Courier New" panose="02070309020205020404" pitchFamily="49" charset="0"/>
              </a:rPr>
              <a:t>    .then(</a:t>
            </a:r>
          </a:p>
          <a:p>
            <a:r>
              <a:rPr lang="en-GB" sz="1800" b="1" dirty="0">
                <a:latin typeface="Courier New" panose="02070309020205020404" pitchFamily="49" charset="0"/>
                <a:cs typeface="Courier New" panose="02070309020205020404" pitchFamily="49" charset="0"/>
              </a:rPr>
              <a:t>        //resolved</a:t>
            </a:r>
          </a:p>
          <a:p>
            <a:r>
              <a:rPr lang="en-GB" sz="1800" b="1" dirty="0">
                <a:latin typeface="Courier New" panose="02070309020205020404" pitchFamily="49" charset="0"/>
                <a:cs typeface="Courier New" panose="02070309020205020404" pitchFamily="49" charset="0"/>
              </a:rPr>
              <a:t>        data =&gt;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(v);</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//rejected</a:t>
            </a:r>
          </a:p>
          <a:p>
            <a:r>
              <a:rPr lang="en-GB" sz="1800" b="1" dirty="0">
                <a:latin typeface="Courier New" panose="02070309020205020404" pitchFamily="49" charset="0"/>
                <a:cs typeface="Courier New" panose="02070309020205020404" pitchFamily="49" charset="0"/>
              </a:rPr>
              <a:t>        error =&gt;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(v);</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94141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291DD-D721-5060-CC07-B42A0F6EFEEF}"/>
              </a:ext>
            </a:extLst>
          </p:cNvPr>
          <p:cNvSpPr>
            <a:spLocks noGrp="1"/>
          </p:cNvSpPr>
          <p:nvPr>
            <p:ph type="ctrTitle"/>
          </p:nvPr>
        </p:nvSpPr>
        <p:spPr>
          <a:xfrm>
            <a:off x="4327302" y="344971"/>
            <a:ext cx="7475232" cy="2858874"/>
          </a:xfrm>
        </p:spPr>
        <p:txBody>
          <a:bodyPr/>
          <a:lstStyle/>
          <a:p>
            <a:r>
              <a:rPr lang="en-US" dirty="0"/>
              <a:t>QuickLab 16b – promises</a:t>
            </a:r>
            <a:endParaRPr lang="en-GB" dirty="0"/>
          </a:p>
        </p:txBody>
      </p:sp>
      <p:sp>
        <p:nvSpPr>
          <p:cNvPr id="2" name="Text Placeholder 1">
            <a:extLst>
              <a:ext uri="{FF2B5EF4-FFF2-40B4-BE49-F238E27FC236}">
                <a16:creationId xmlns:a16="http://schemas.microsoft.com/office/drawing/2014/main" id="{DE2F44A0-76AD-9245-9163-999890929600}"/>
              </a:ext>
            </a:extLst>
          </p:cNvPr>
          <p:cNvSpPr>
            <a:spLocks noGrp="1"/>
          </p:cNvSpPr>
          <p:nvPr>
            <p:ph type="body" sz="quarter" idx="10"/>
          </p:nvPr>
        </p:nvSpPr>
        <p:spPr>
          <a:xfrm>
            <a:off x="4327303" y="3525004"/>
            <a:ext cx="7475230" cy="2791976"/>
          </a:xfrm>
        </p:spPr>
        <p:txBody>
          <a:bodyPr/>
          <a:lstStyle/>
          <a:p>
            <a:pPr>
              <a:buFont typeface="Arial" panose="020B0604020202020204" pitchFamily="34" charset="0"/>
              <a:buChar char="•"/>
            </a:pPr>
            <a:r>
              <a:rPr lang="en-US" dirty="0"/>
              <a:t>Experiment with promises</a:t>
            </a:r>
          </a:p>
        </p:txBody>
      </p:sp>
    </p:spTree>
    <p:extLst>
      <p:ext uri="{BB962C8B-B14F-4D97-AF65-F5344CB8AC3E}">
        <p14:creationId xmlns:p14="http://schemas.microsoft.com/office/powerpoint/2010/main" val="2036799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D833-5821-5740-86B3-9C93059C19FF}"/>
              </a:ext>
            </a:extLst>
          </p:cNvPr>
          <p:cNvSpPr>
            <a:spLocks noGrp="1"/>
          </p:cNvSpPr>
          <p:nvPr>
            <p:ph type="ctrTitle"/>
          </p:nvPr>
        </p:nvSpPr>
        <p:spPr>
          <a:xfrm>
            <a:off x="384785" y="2322726"/>
            <a:ext cx="6596062" cy="2431485"/>
          </a:xfrm>
        </p:spPr>
        <p:txBody>
          <a:bodyPr/>
          <a:lstStyle/>
          <a:p>
            <a:r>
              <a:rPr lang="en-GB" dirty="0"/>
              <a:t>Fetch</a:t>
            </a:r>
          </a:p>
        </p:txBody>
      </p:sp>
      <p:sp>
        <p:nvSpPr>
          <p:cNvPr id="3" name="Subtitle 2">
            <a:extLst>
              <a:ext uri="{FF2B5EF4-FFF2-40B4-BE49-F238E27FC236}">
                <a16:creationId xmlns:a16="http://schemas.microsoft.com/office/drawing/2014/main" id="{5E21982A-382B-F14C-8F2E-488F06E93F4C}"/>
              </a:ext>
            </a:extLst>
          </p:cNvPr>
          <p:cNvSpPr>
            <a:spLocks noGrp="1"/>
          </p:cNvSpPr>
          <p:nvPr>
            <p:ph type="body" sz="quarter" idx="10"/>
          </p:nvPr>
        </p:nvSpPr>
        <p:spPr>
          <a:xfrm>
            <a:off x="376237" y="5769746"/>
            <a:ext cx="6604609" cy="685800"/>
          </a:xfrm>
        </p:spPr>
        <p:txBody>
          <a:bodyPr/>
          <a:lstStyle/>
          <a:p>
            <a:pPr marL="0" indent="0">
              <a:buNone/>
            </a:pPr>
            <a:r>
              <a:rPr lang="en-GB" dirty="0"/>
              <a:t>JavaScript Fundamentals</a:t>
            </a:r>
          </a:p>
        </p:txBody>
      </p:sp>
    </p:spTree>
    <p:extLst>
      <p:ext uri="{BB962C8B-B14F-4D97-AF65-F5344CB8AC3E}">
        <p14:creationId xmlns:p14="http://schemas.microsoft.com/office/powerpoint/2010/main" val="2169876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001C5CD-C63E-4C63-9E53-6501DB347661}"/>
              </a:ext>
            </a:extLst>
          </p:cNvPr>
          <p:cNvSpPr>
            <a:spLocks noGrp="1"/>
          </p:cNvSpPr>
          <p:nvPr>
            <p:ph type="body" sz="quarter" idx="10"/>
          </p:nvPr>
        </p:nvSpPr>
        <p:spPr/>
        <p:txBody>
          <a:bodyPr/>
          <a:lstStyle/>
          <a:p>
            <a:r>
              <a:rPr lang="en-GB" dirty="0"/>
              <a:t>Fetch</a:t>
            </a:r>
          </a:p>
        </p:txBody>
      </p:sp>
      <p:sp>
        <p:nvSpPr>
          <p:cNvPr id="7" name="Text Placeholder 6">
            <a:extLst>
              <a:ext uri="{FF2B5EF4-FFF2-40B4-BE49-F238E27FC236}">
                <a16:creationId xmlns:a16="http://schemas.microsoft.com/office/drawing/2014/main" id="{BA32AD69-7AB3-4C08-9E01-2C4A6ACE9173}"/>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“The Fetch API provides a JavaScript interface for accessing and manipulating parts of the HTTP pipeline, such as requests and responses. It also provides a global </a:t>
            </a:r>
            <a:r>
              <a:rPr lang="en-GB" b="1" dirty="0">
                <a:latin typeface="Courier New" panose="02070309020205020404" pitchFamily="49" charset="0"/>
                <a:cs typeface="Courier New" panose="02070309020205020404" pitchFamily="49" charset="0"/>
              </a:rPr>
              <a:t>fetch()</a:t>
            </a:r>
            <a:r>
              <a:rPr lang="en-GB" dirty="0"/>
              <a:t> method that provides an easy, logical way to fetch resources asynchronously across the network”</a:t>
            </a:r>
          </a:p>
          <a:p>
            <a:pPr marL="285750" indent="-285750">
              <a:buFont typeface="Arial" panose="020B0604020202020204" pitchFamily="34" charset="0"/>
              <a:buChar char="•"/>
            </a:pPr>
            <a:r>
              <a:rPr lang="en-GB" dirty="0"/>
              <a:t>In short, </a:t>
            </a:r>
            <a:r>
              <a:rPr lang="en-GB" b="1" dirty="0"/>
              <a:t>Fetch</a:t>
            </a:r>
            <a:r>
              <a:rPr lang="en-GB" dirty="0"/>
              <a:t> provides the functionality hitherto provided by </a:t>
            </a:r>
            <a:r>
              <a:rPr lang="en-GB" b="1" dirty="0" err="1">
                <a:latin typeface="Courier New" panose="02070309020205020404" pitchFamily="49" charset="0"/>
                <a:cs typeface="Courier New" panose="02070309020205020404" pitchFamily="49" charset="0"/>
              </a:rPr>
              <a:t>XMLHttpRequest</a:t>
            </a:r>
            <a:endParaRPr lang="en-GB" b="1"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GB" dirty="0"/>
              <a:t>It greatly simplifies making requests and dealing with responses</a:t>
            </a:r>
          </a:p>
          <a:p>
            <a:pPr marL="285750" indent="-285750">
              <a:buFont typeface="Arial" panose="020B0604020202020204" pitchFamily="34" charset="0"/>
              <a:buChar char="•"/>
            </a:pPr>
            <a:r>
              <a:rPr lang="en-GB" b="1" dirty="0"/>
              <a:t>Fetch</a:t>
            </a:r>
            <a:r>
              <a:rPr lang="en-GB" dirty="0"/>
              <a:t> requests return </a:t>
            </a:r>
            <a:r>
              <a:rPr lang="en-GB" b="1" dirty="0"/>
              <a:t>Promises</a:t>
            </a:r>
          </a:p>
          <a:p>
            <a:pPr marL="285750" indent="-285750">
              <a:buFont typeface="Arial" panose="020B0604020202020204" pitchFamily="34" charset="0"/>
              <a:buChar char="•"/>
            </a:pPr>
            <a:r>
              <a:rPr lang="en-GB" b="1" dirty="0"/>
              <a:t>Fetch</a:t>
            </a:r>
            <a:r>
              <a:rPr lang="en-GB" dirty="0"/>
              <a:t> is supported from Chrome 42, Edge 14, Firefox 39, Safari 10.1, Opera 29</a:t>
            </a:r>
          </a:p>
          <a:p>
            <a:endParaRPr lang="en-GB" dirty="0"/>
          </a:p>
        </p:txBody>
      </p:sp>
    </p:spTree>
    <p:extLst>
      <p:ext uri="{BB962C8B-B14F-4D97-AF65-F5344CB8AC3E}">
        <p14:creationId xmlns:p14="http://schemas.microsoft.com/office/powerpoint/2010/main" val="2130059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210ECDB-B9DC-4F47-A6D2-3154EF1FEBF6}"/>
              </a:ext>
            </a:extLst>
          </p:cNvPr>
          <p:cNvSpPr>
            <a:spLocks noGrp="1"/>
          </p:cNvSpPr>
          <p:nvPr>
            <p:ph type="body" sz="quarter" idx="12"/>
          </p:nvPr>
        </p:nvSpPr>
        <p:spPr/>
        <p:txBody>
          <a:bodyPr/>
          <a:lstStyle/>
          <a:p>
            <a:r>
              <a:rPr lang="en-GB" dirty="0"/>
              <a:t>Fetch</a:t>
            </a:r>
          </a:p>
        </p:txBody>
      </p:sp>
      <p:sp>
        <p:nvSpPr>
          <p:cNvPr id="2" name="Text Placeholder 1">
            <a:extLst>
              <a:ext uri="{FF2B5EF4-FFF2-40B4-BE49-F238E27FC236}">
                <a16:creationId xmlns:a16="http://schemas.microsoft.com/office/drawing/2014/main" id="{3F011390-6E0A-8348-97BC-D42B8665CC5F}"/>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Making a </a:t>
            </a:r>
            <a:r>
              <a:rPr lang="en-GB" b="1" dirty="0">
                <a:latin typeface="Courier New" panose="02070309020205020404" pitchFamily="49" charset="0"/>
                <a:cs typeface="Courier New" panose="02070309020205020404" pitchFamily="49" charset="0"/>
              </a:rPr>
              <a:t>fetch</a:t>
            </a:r>
            <a:r>
              <a:rPr lang="en-GB" dirty="0"/>
              <a:t> request can be as simple as passing a URL and chaining appropriate .then and .catch methods onto the return</a:t>
            </a:r>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r>
              <a:rPr lang="en-GB" dirty="0"/>
              <a:t>Note how we don’t have to use </a:t>
            </a:r>
            <a:r>
              <a:rPr lang="en-GB" b="1" dirty="0" err="1">
                <a:latin typeface="Courier New" panose="02070309020205020404" pitchFamily="49" charset="0"/>
                <a:cs typeface="Courier New" panose="02070309020205020404" pitchFamily="49" charset="0"/>
              </a:rPr>
              <a:t>JSON.parse</a:t>
            </a:r>
            <a:r>
              <a:rPr lang="en-GB" b="1" dirty="0">
                <a:latin typeface="Courier New" panose="02070309020205020404" pitchFamily="49" charset="0"/>
                <a:cs typeface="Courier New" panose="02070309020205020404" pitchFamily="49" charset="0"/>
              </a:rPr>
              <a:t> </a:t>
            </a:r>
            <a:r>
              <a:rPr lang="en-GB" dirty="0"/>
              <a:t>as response objects have a </a:t>
            </a:r>
            <a:r>
              <a:rPr lang="en-GB" b="1" dirty="0">
                <a:latin typeface="Courier New" panose="02070309020205020404" pitchFamily="49" charset="0"/>
                <a:cs typeface="Courier New" panose="02070309020205020404" pitchFamily="49" charset="0"/>
              </a:rPr>
              <a:t>.json() </a:t>
            </a:r>
            <a:r>
              <a:rPr lang="en-GB" dirty="0"/>
              <a:t>method which returns a </a:t>
            </a:r>
            <a:r>
              <a:rPr lang="en-GB" b="1" dirty="0">
                <a:latin typeface="Courier New" panose="02070309020205020404" pitchFamily="49" charset="0"/>
                <a:cs typeface="Courier New" panose="02070309020205020404" pitchFamily="49" charset="0"/>
              </a:rPr>
              <a:t>Promise</a:t>
            </a:r>
            <a:r>
              <a:rPr lang="en-GB" dirty="0"/>
              <a:t> that resolves to with the result of parsing the body text of the response as JSON</a:t>
            </a:r>
          </a:p>
          <a:p>
            <a:pPr marL="285750" indent="-285750">
              <a:buFont typeface="Arial" panose="020B0604020202020204" pitchFamily="34" charset="0"/>
              <a:buChar char="•"/>
            </a:pPr>
            <a:r>
              <a:rPr lang="en-GB" dirty="0"/>
              <a:t>By default, a </a:t>
            </a:r>
            <a:r>
              <a:rPr lang="en-GB" b="1" dirty="0">
                <a:latin typeface="Courier New" panose="02070309020205020404" pitchFamily="49" charset="0"/>
                <a:cs typeface="Courier New" panose="02070309020205020404" pitchFamily="49" charset="0"/>
              </a:rPr>
              <a:t>fetch</a:t>
            </a:r>
            <a:r>
              <a:rPr lang="en-GB" dirty="0"/>
              <a:t> request is of type </a:t>
            </a:r>
            <a:r>
              <a:rPr lang="en-GB" b="1" dirty="0">
                <a:latin typeface="Courier New" panose="02070309020205020404" pitchFamily="49" charset="0"/>
                <a:cs typeface="Courier New" panose="02070309020205020404" pitchFamily="49" charset="0"/>
              </a:rPr>
              <a:t>GET</a:t>
            </a:r>
          </a:p>
        </p:txBody>
      </p:sp>
      <p:sp>
        <p:nvSpPr>
          <p:cNvPr id="4" name="Rectangle 3">
            <a:extLst>
              <a:ext uri="{FF2B5EF4-FFF2-40B4-BE49-F238E27FC236}">
                <a16:creationId xmlns:a16="http://schemas.microsoft.com/office/drawing/2014/main" id="{93B06A2B-0829-7741-9068-153C487E08F3}"/>
              </a:ext>
            </a:extLst>
          </p:cNvPr>
          <p:cNvSpPr/>
          <p:nvPr/>
        </p:nvSpPr>
        <p:spPr>
          <a:xfrm>
            <a:off x="384176" y="2076271"/>
            <a:ext cx="11404800" cy="1200329"/>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fetch('https://</a:t>
            </a:r>
            <a:r>
              <a:rPr lang="en-GB" sz="1800" b="1" dirty="0" err="1">
                <a:latin typeface="Courier New" panose="02070309020205020404" pitchFamily="49" charset="0"/>
                <a:cs typeface="Courier New" panose="02070309020205020404" pitchFamily="49" charset="0"/>
              </a:rPr>
              <a:t>www.qa.com</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courses.json</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.then(response =&gt; </a:t>
            </a:r>
            <a:r>
              <a:rPr lang="en-GB" sz="1800" b="1" dirty="0" err="1">
                <a:latin typeface="Courier New" panose="02070309020205020404" pitchFamily="49" charset="0"/>
                <a:cs typeface="Courier New" panose="02070309020205020404" pitchFamily="49" charset="0"/>
              </a:rPr>
              <a:t>response.json</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.then(</a:t>
            </a:r>
            <a:r>
              <a:rPr lang="en-GB" sz="1800" b="1" dirty="0" err="1">
                <a:latin typeface="Courier New" panose="02070309020205020404" pitchFamily="49" charset="0"/>
                <a:cs typeface="Courier New" panose="02070309020205020404" pitchFamily="49" charset="0"/>
              </a:rPr>
              <a:t>myJson</a:t>
            </a:r>
            <a:r>
              <a:rPr lang="en-GB" sz="1800" b="1" dirty="0">
                <a:latin typeface="Courier New" panose="02070309020205020404" pitchFamily="49" charset="0"/>
                <a:cs typeface="Courier New" panose="02070309020205020404" pitchFamily="49" charset="0"/>
              </a:rPr>
              <a:t> =&gt; </a:t>
            </a:r>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myJson</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.catch(err=&gt; </a:t>
            </a:r>
            <a:r>
              <a:rPr lang="en-GB" sz="1800" b="1" dirty="0" err="1">
                <a:latin typeface="Courier New" panose="02070309020205020404" pitchFamily="49" charset="0"/>
                <a:cs typeface="Courier New" panose="02070309020205020404" pitchFamily="49" charset="0"/>
              </a:rPr>
              <a:t>console.error</a:t>
            </a:r>
            <a:r>
              <a:rPr lang="en-GB" sz="1800" b="1" dirty="0">
                <a:latin typeface="Courier New" panose="02070309020205020404" pitchFamily="49" charset="0"/>
                <a:cs typeface="Courier New" panose="02070309020205020404" pitchFamily="49" charset="0"/>
              </a:rPr>
              <a:t>(err))</a:t>
            </a:r>
          </a:p>
        </p:txBody>
      </p:sp>
    </p:spTree>
    <p:extLst>
      <p:ext uri="{BB962C8B-B14F-4D97-AF65-F5344CB8AC3E}">
        <p14:creationId xmlns:p14="http://schemas.microsoft.com/office/powerpoint/2010/main" val="1680451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3E477DE-FCF0-4466-8454-431D00D7E5FA}"/>
              </a:ext>
            </a:extLst>
          </p:cNvPr>
          <p:cNvSpPr>
            <a:spLocks noGrp="1"/>
          </p:cNvSpPr>
          <p:nvPr>
            <p:ph type="body" sz="quarter" idx="12"/>
          </p:nvPr>
        </p:nvSpPr>
        <p:spPr/>
        <p:txBody>
          <a:bodyPr/>
          <a:lstStyle/>
          <a:p>
            <a:r>
              <a:rPr lang="en-GB" dirty="0"/>
              <a:t>Fetch – full example</a:t>
            </a:r>
          </a:p>
        </p:txBody>
      </p:sp>
      <p:sp>
        <p:nvSpPr>
          <p:cNvPr id="8" name="Text Placeholder 7">
            <a:extLst>
              <a:ext uri="{FF2B5EF4-FFF2-40B4-BE49-F238E27FC236}">
                <a16:creationId xmlns:a16="http://schemas.microsoft.com/office/drawing/2014/main" id="{AC4CDA2C-8520-4878-A95E-17908D43FDDF}"/>
              </a:ext>
            </a:extLst>
          </p:cNvPr>
          <p:cNvSpPr>
            <a:spLocks noGrp="1"/>
          </p:cNvSpPr>
          <p:nvPr>
            <p:ph type="body" sz="quarter" idx="11"/>
          </p:nvPr>
        </p:nvSpPr>
        <p:spPr>
          <a:xfrm>
            <a:off x="95250" y="1533465"/>
            <a:ext cx="2006746" cy="3469707"/>
          </a:xfrm>
        </p:spPr>
        <p:txBody>
          <a:bodyPr/>
          <a:lstStyle/>
          <a:p>
            <a:pPr marL="285750" indent="-285750">
              <a:buFont typeface="Arial" panose="020B0604020202020204" pitchFamily="34" charset="0"/>
              <a:buChar char="•"/>
            </a:pPr>
            <a:r>
              <a:rPr lang="en-GB" sz="1600" dirty="0"/>
              <a:t>We can make more complex requests using the second argument, an </a:t>
            </a:r>
            <a:r>
              <a:rPr lang="en-GB" sz="1600" dirty="0" err="1"/>
              <a:t>init</a:t>
            </a:r>
            <a:r>
              <a:rPr lang="en-GB" sz="1600" dirty="0"/>
              <a:t> object that allows us to control a number of aspects of the request – including any data we wish to include with it</a:t>
            </a:r>
          </a:p>
          <a:p>
            <a:endParaRPr lang="en-GB" dirty="0"/>
          </a:p>
        </p:txBody>
      </p:sp>
      <p:sp>
        <p:nvSpPr>
          <p:cNvPr id="5" name="Rectangle 4">
            <a:extLst>
              <a:ext uri="{FF2B5EF4-FFF2-40B4-BE49-F238E27FC236}">
                <a16:creationId xmlns:a16="http://schemas.microsoft.com/office/drawing/2014/main" id="{09128C14-6D3D-8145-96BD-712A31DEEA34}"/>
              </a:ext>
            </a:extLst>
          </p:cNvPr>
          <p:cNvSpPr/>
          <p:nvPr/>
        </p:nvSpPr>
        <p:spPr>
          <a:xfrm>
            <a:off x="2243572" y="1533465"/>
            <a:ext cx="9948428" cy="5324535"/>
          </a:xfrm>
          <a:prstGeom prst="rect">
            <a:avLst/>
          </a:prstGeom>
          <a:solidFill>
            <a:schemeClr val="tx2">
              <a:lumMod val="20000"/>
              <a:lumOff val="80000"/>
            </a:schemeClr>
          </a:solidFill>
          <a:ln>
            <a:noFill/>
          </a:ln>
        </p:spPr>
        <p:txBody>
          <a:bodyPr wrap="square">
            <a:spAutoFit/>
          </a:bodyPr>
          <a:lstStyle/>
          <a:p>
            <a:r>
              <a:rPr lang="en-GB" sz="2000" b="1" dirty="0">
                <a:latin typeface="Courier New" panose="02070309020205020404" pitchFamily="49" charset="0"/>
                <a:cs typeface="Courier New" panose="02070309020205020404" pitchFamily="49" charset="0"/>
              </a:rPr>
              <a:t>fetch(</a:t>
            </a:r>
            <a:r>
              <a:rPr lang="en-GB" sz="2000" b="1" dirty="0" err="1">
                <a:latin typeface="Courier New" panose="02070309020205020404" pitchFamily="49" charset="0"/>
                <a:cs typeface="Courier New" panose="02070309020205020404" pitchFamily="49" charset="0"/>
              </a:rPr>
              <a:t>url</a:t>
            </a:r>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body: </a:t>
            </a:r>
            <a:r>
              <a:rPr lang="en-GB" sz="2000" b="1" dirty="0" err="1">
                <a:latin typeface="Courier New" panose="02070309020205020404" pitchFamily="49" charset="0"/>
                <a:cs typeface="Courier New" panose="02070309020205020404" pitchFamily="49" charset="0"/>
              </a:rPr>
              <a:t>JSON.stringify</a:t>
            </a:r>
            <a:r>
              <a:rPr lang="en-GB" sz="2000" b="1" dirty="0">
                <a:latin typeface="Courier New" panose="02070309020205020404" pitchFamily="49" charset="0"/>
                <a:cs typeface="Courier New" panose="02070309020205020404" pitchFamily="49" charset="0"/>
              </a:rPr>
              <a:t>(data), </a:t>
            </a:r>
            <a:br>
              <a:rPr lang="en-GB" sz="2000" b="1" dirty="0">
                <a:latin typeface="Courier New" panose="02070309020205020404" pitchFamily="49" charset="0"/>
                <a:cs typeface="Courier New" panose="02070309020205020404" pitchFamily="49" charset="0"/>
              </a:rPr>
            </a:br>
            <a:r>
              <a:rPr lang="en-GB" sz="2000" b="1" dirty="0">
                <a:latin typeface="Courier New" panose="02070309020205020404" pitchFamily="49" charset="0"/>
                <a:cs typeface="Courier New" panose="02070309020205020404" pitchFamily="49" charset="0"/>
              </a:rPr>
              <a:t>    </a:t>
            </a:r>
            <a:r>
              <a:rPr lang="en-GB" sz="2000" b="1" dirty="0">
                <a:solidFill>
                  <a:srgbClr val="00B050"/>
                </a:solidFill>
                <a:latin typeface="Courier New" panose="02070309020205020404" pitchFamily="49" charset="0"/>
                <a:cs typeface="Courier New" panose="02070309020205020404" pitchFamily="49" charset="0"/>
              </a:rPr>
              <a:t>// must match 'Content-Type' header</a:t>
            </a:r>
          </a:p>
          <a:p>
            <a:r>
              <a:rPr lang="en-GB" sz="2000" b="1" dirty="0">
                <a:latin typeface="Courier New" panose="02070309020205020404" pitchFamily="49" charset="0"/>
                <a:cs typeface="Courier New" panose="02070309020205020404" pitchFamily="49" charset="0"/>
              </a:rPr>
              <a:t>    cache: 'no-cache', </a:t>
            </a:r>
            <a:br>
              <a:rPr lang="en-GB" sz="2000" b="1" dirty="0">
                <a:latin typeface="Courier New" panose="02070309020205020404" pitchFamily="49" charset="0"/>
                <a:cs typeface="Courier New" panose="02070309020205020404" pitchFamily="49" charset="0"/>
              </a:rPr>
            </a:br>
            <a:r>
              <a:rPr lang="en-GB" sz="2000" b="1" dirty="0">
                <a:latin typeface="Courier New" panose="02070309020205020404" pitchFamily="49" charset="0"/>
                <a:cs typeface="Courier New" panose="02070309020205020404" pitchFamily="49" charset="0"/>
              </a:rPr>
              <a:t>    </a:t>
            </a:r>
            <a:r>
              <a:rPr lang="en-GB" sz="2000" b="1" dirty="0">
                <a:solidFill>
                  <a:srgbClr val="00B050"/>
                </a:solidFill>
                <a:latin typeface="Courier New" panose="02070309020205020404" pitchFamily="49" charset="0"/>
                <a:cs typeface="Courier New" panose="02070309020205020404" pitchFamily="49" charset="0"/>
              </a:rPr>
              <a:t>// *default, no-cache, reload, force-cache, only-if-cached</a:t>
            </a:r>
          </a:p>
          <a:p>
            <a:r>
              <a:rPr lang="en-GB" sz="2000" b="1" dirty="0">
                <a:latin typeface="Courier New" panose="02070309020205020404" pitchFamily="49" charset="0"/>
                <a:cs typeface="Courier New" panose="02070309020205020404" pitchFamily="49" charset="0"/>
              </a:rPr>
              <a:t>    credentials: 'same-origin', </a:t>
            </a:r>
            <a:r>
              <a:rPr lang="en-GB" sz="2000" b="1" dirty="0">
                <a:solidFill>
                  <a:srgbClr val="00B050"/>
                </a:solidFill>
                <a:latin typeface="Courier New" panose="02070309020205020404" pitchFamily="49" charset="0"/>
                <a:cs typeface="Courier New" panose="02070309020205020404" pitchFamily="49" charset="0"/>
              </a:rPr>
              <a:t>// include, same-origin, *omit</a:t>
            </a:r>
          </a:p>
          <a:p>
            <a:r>
              <a:rPr lang="en-GB" sz="2000" b="1" dirty="0">
                <a:latin typeface="Courier New" panose="02070309020205020404" pitchFamily="49" charset="0"/>
                <a:cs typeface="Courier New" panose="02070309020205020404" pitchFamily="49" charset="0"/>
              </a:rPr>
              <a:t>    headers: {</a:t>
            </a:r>
          </a:p>
          <a:p>
            <a:r>
              <a:rPr lang="en-GB" sz="2000" b="1" dirty="0">
                <a:latin typeface="Courier New" panose="02070309020205020404" pitchFamily="49" charset="0"/>
                <a:cs typeface="Courier New" panose="02070309020205020404" pitchFamily="49" charset="0"/>
              </a:rPr>
              <a:t>        'content-type': 'application/</a:t>
            </a:r>
            <a:r>
              <a:rPr lang="en-GB" sz="2000" b="1" dirty="0" err="1">
                <a:latin typeface="Courier New" panose="02070309020205020404" pitchFamily="49" charset="0"/>
                <a:cs typeface="Courier New" panose="02070309020205020404" pitchFamily="49" charset="0"/>
              </a:rPr>
              <a:t>json</a:t>
            </a:r>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method: 'POST',          </a:t>
            </a:r>
            <a:r>
              <a:rPr lang="en-GB" sz="2000" b="1" dirty="0">
                <a:solidFill>
                  <a:srgbClr val="00B050"/>
                </a:solidFill>
                <a:latin typeface="Courier New" panose="02070309020205020404" pitchFamily="49" charset="0"/>
                <a:cs typeface="Courier New" panose="02070309020205020404" pitchFamily="49" charset="0"/>
              </a:rPr>
              <a:t>// *GET, POST, PUT, DELETE, etc</a:t>
            </a:r>
            <a:endParaRPr lang="en-GB" sz="2000" b="1" dirty="0">
              <a:latin typeface="Courier New" panose="02070309020205020404" pitchFamily="49" charset="0"/>
              <a:cs typeface="Courier New" panose="02070309020205020404" pitchFamily="49" charset="0"/>
            </a:endParaRPr>
          </a:p>
          <a:p>
            <a:r>
              <a:rPr lang="en-GB" sz="2000" b="1" dirty="0">
                <a:latin typeface="Courier New" panose="02070309020205020404" pitchFamily="49" charset="0"/>
                <a:cs typeface="Courier New" panose="02070309020205020404" pitchFamily="49" charset="0"/>
              </a:rPr>
              <a:t>    mode: '</a:t>
            </a:r>
            <a:r>
              <a:rPr lang="en-GB" sz="2000" b="1" dirty="0" err="1">
                <a:latin typeface="Courier New" panose="02070309020205020404" pitchFamily="49" charset="0"/>
                <a:cs typeface="Courier New" panose="02070309020205020404" pitchFamily="49" charset="0"/>
              </a:rPr>
              <a:t>cors</a:t>
            </a:r>
            <a:r>
              <a:rPr lang="en-GB" sz="2000" b="1" dirty="0">
                <a:latin typeface="Courier New" panose="02070309020205020404" pitchFamily="49" charset="0"/>
                <a:cs typeface="Courier New" panose="02070309020205020404" pitchFamily="49" charset="0"/>
              </a:rPr>
              <a:t>',            </a:t>
            </a:r>
            <a:r>
              <a:rPr lang="en-GB" sz="2000" b="1" dirty="0">
                <a:solidFill>
                  <a:srgbClr val="00B050"/>
                </a:solidFill>
                <a:latin typeface="Courier New" panose="02070309020205020404" pitchFamily="49" charset="0"/>
                <a:cs typeface="Courier New" panose="02070309020205020404" pitchFamily="49" charset="0"/>
              </a:rPr>
              <a:t>// no-</a:t>
            </a:r>
            <a:r>
              <a:rPr lang="en-GB" sz="2000" b="1" dirty="0" err="1">
                <a:solidFill>
                  <a:srgbClr val="00B050"/>
                </a:solidFill>
                <a:latin typeface="Courier New" panose="02070309020205020404" pitchFamily="49" charset="0"/>
                <a:cs typeface="Courier New" panose="02070309020205020404" pitchFamily="49" charset="0"/>
              </a:rPr>
              <a:t>cors</a:t>
            </a:r>
            <a:r>
              <a:rPr lang="en-GB" sz="2000" b="1" dirty="0">
                <a:solidFill>
                  <a:srgbClr val="00B050"/>
                </a:solidFill>
                <a:latin typeface="Courier New" panose="02070309020205020404" pitchFamily="49" charset="0"/>
                <a:cs typeface="Courier New" panose="02070309020205020404" pitchFamily="49" charset="0"/>
              </a:rPr>
              <a:t>, </a:t>
            </a:r>
            <a:r>
              <a:rPr lang="en-GB" sz="2000" b="1" dirty="0" err="1">
                <a:solidFill>
                  <a:srgbClr val="00B050"/>
                </a:solidFill>
                <a:latin typeface="Courier New" panose="02070309020205020404" pitchFamily="49" charset="0"/>
                <a:cs typeface="Courier New" panose="02070309020205020404" pitchFamily="49" charset="0"/>
              </a:rPr>
              <a:t>cors</a:t>
            </a:r>
            <a:r>
              <a:rPr lang="en-GB" sz="2000" b="1" dirty="0">
                <a:solidFill>
                  <a:srgbClr val="00B050"/>
                </a:solidFill>
                <a:latin typeface="Courier New" panose="02070309020205020404" pitchFamily="49" charset="0"/>
                <a:cs typeface="Courier New" panose="02070309020205020404" pitchFamily="49" charset="0"/>
              </a:rPr>
              <a:t>, *same-origin</a:t>
            </a:r>
          </a:p>
          <a:p>
            <a:r>
              <a:rPr lang="en-GB" sz="2000" b="1" dirty="0">
                <a:latin typeface="Courier New" panose="02070309020205020404" pitchFamily="49" charset="0"/>
                <a:cs typeface="Courier New" panose="02070309020205020404" pitchFamily="49" charset="0"/>
              </a:rPr>
              <a:t>    redirect: 'follow',      </a:t>
            </a:r>
            <a:r>
              <a:rPr lang="en-GB" sz="2000" b="1" dirty="0">
                <a:solidFill>
                  <a:srgbClr val="00B050"/>
                </a:solidFill>
                <a:latin typeface="Courier New" panose="02070309020205020404" pitchFamily="49" charset="0"/>
                <a:cs typeface="Courier New" panose="02070309020205020404" pitchFamily="49" charset="0"/>
              </a:rPr>
              <a:t>// manual, *follow, error</a:t>
            </a:r>
          </a:p>
          <a:p>
            <a:r>
              <a:rPr lang="en-GB" sz="2000" b="1" dirty="0">
                <a:latin typeface="Courier New" panose="02070309020205020404" pitchFamily="49" charset="0"/>
                <a:cs typeface="Courier New" panose="02070309020205020404" pitchFamily="49" charset="0"/>
              </a:rPr>
              <a:t>    referrer: 'no-referrer', </a:t>
            </a:r>
            <a:r>
              <a:rPr lang="en-GB" sz="2000" b="1" dirty="0">
                <a:solidFill>
                  <a:srgbClr val="00B050"/>
                </a:solidFill>
                <a:latin typeface="Courier New" panose="02070309020205020404" pitchFamily="49" charset="0"/>
                <a:cs typeface="Courier New" panose="02070309020205020404" pitchFamily="49" charset="0"/>
              </a:rPr>
              <a:t>// *client, no-referrer</a:t>
            </a:r>
          </a:p>
          <a:p>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.then(response =&gt; </a:t>
            </a:r>
            <a:r>
              <a:rPr lang="en-GB" sz="2000" b="1" dirty="0" err="1">
                <a:latin typeface="Courier New" panose="02070309020205020404" pitchFamily="49" charset="0"/>
                <a:cs typeface="Courier New" panose="02070309020205020404" pitchFamily="49" charset="0"/>
              </a:rPr>
              <a:t>response.json</a:t>
            </a:r>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.then(</a:t>
            </a:r>
            <a:r>
              <a:rPr lang="en-GB" sz="2000" b="1" dirty="0" err="1">
                <a:latin typeface="Courier New" panose="02070309020205020404" pitchFamily="49" charset="0"/>
                <a:cs typeface="Courier New" panose="02070309020205020404" pitchFamily="49" charset="0"/>
              </a:rPr>
              <a:t>myJSON</a:t>
            </a:r>
            <a:r>
              <a:rPr lang="en-GB" sz="2000" b="1" dirty="0">
                <a:latin typeface="Courier New" panose="02070309020205020404" pitchFamily="49" charset="0"/>
                <a:cs typeface="Courier New" panose="02070309020205020404" pitchFamily="49" charset="0"/>
              </a:rPr>
              <a:t> =&gt; </a:t>
            </a:r>
            <a:r>
              <a:rPr lang="en-GB" sz="2000" b="1" dirty="0" err="1">
                <a:latin typeface="Courier New" panose="02070309020205020404" pitchFamily="49" charset="0"/>
                <a:cs typeface="Courier New" panose="02070309020205020404" pitchFamily="49" charset="0"/>
              </a:rPr>
              <a:t>console.log</a:t>
            </a:r>
            <a:r>
              <a:rPr lang="en-GB" sz="2000" b="1" dirty="0">
                <a:latin typeface="Courier New" panose="02070309020205020404" pitchFamily="49" charset="0"/>
                <a:cs typeface="Courier New" panose="02070309020205020404" pitchFamily="49" charset="0"/>
              </a:rPr>
              <a:t>(</a:t>
            </a:r>
            <a:r>
              <a:rPr lang="en-GB" sz="2000" b="1" dirty="0" err="1">
                <a:latin typeface="Courier New" panose="02070309020205020404" pitchFamily="49" charset="0"/>
                <a:cs typeface="Courier New" panose="02070309020205020404" pitchFamily="49" charset="0"/>
              </a:rPr>
              <a:t>myJSON</a:t>
            </a:r>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.catch(err =&gt; </a:t>
            </a:r>
            <a:r>
              <a:rPr lang="en-GB" sz="2000" b="1" dirty="0" err="1">
                <a:latin typeface="Courier New" panose="02070309020205020404" pitchFamily="49" charset="0"/>
                <a:cs typeface="Courier New" panose="02070309020205020404" pitchFamily="49" charset="0"/>
              </a:rPr>
              <a:t>console.log</a:t>
            </a:r>
            <a:r>
              <a:rPr lang="en-GB" sz="2000" b="1" dirty="0">
                <a:latin typeface="Courier New" panose="02070309020205020404" pitchFamily="49" charset="0"/>
                <a:cs typeface="Courier New" panose="02070309020205020404" pitchFamily="49" charset="0"/>
              </a:rPr>
              <a:t>(err));</a:t>
            </a:r>
          </a:p>
        </p:txBody>
      </p:sp>
    </p:spTree>
    <p:extLst>
      <p:ext uri="{BB962C8B-B14F-4D97-AF65-F5344CB8AC3E}">
        <p14:creationId xmlns:p14="http://schemas.microsoft.com/office/powerpoint/2010/main" val="2577118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80CFBD7-4ED6-4D40-A70B-ECC4AC53E323}"/>
              </a:ext>
            </a:extLst>
          </p:cNvPr>
          <p:cNvSpPr>
            <a:spLocks noGrp="1"/>
          </p:cNvSpPr>
          <p:nvPr>
            <p:ph type="body" sz="quarter" idx="12"/>
          </p:nvPr>
        </p:nvSpPr>
        <p:spPr/>
        <p:txBody>
          <a:bodyPr/>
          <a:lstStyle/>
          <a:p>
            <a:r>
              <a:rPr lang="en-GB" dirty="0"/>
              <a:t>Fetch</a:t>
            </a:r>
          </a:p>
        </p:txBody>
      </p:sp>
      <p:sp>
        <p:nvSpPr>
          <p:cNvPr id="2" name="Text Placeholder 1">
            <a:extLst>
              <a:ext uri="{FF2B5EF4-FFF2-40B4-BE49-F238E27FC236}">
                <a16:creationId xmlns:a16="http://schemas.microsoft.com/office/drawing/2014/main" id="{3F011390-6E0A-8348-97BC-D42B8665CC5F}"/>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A </a:t>
            </a:r>
            <a:r>
              <a:rPr lang="en-GB" b="1" dirty="0">
                <a:latin typeface="Courier New" panose="02070309020205020404" pitchFamily="49" charset="0"/>
                <a:cs typeface="Courier New" panose="02070309020205020404" pitchFamily="49" charset="0"/>
              </a:rPr>
              <a:t>fetch</a:t>
            </a:r>
            <a:r>
              <a:rPr lang="en-GB" dirty="0"/>
              <a:t> promise does not </a:t>
            </a:r>
            <a:r>
              <a:rPr lang="en-GB" b="1" dirty="0">
                <a:latin typeface="Courier New" panose="02070309020205020404" pitchFamily="49" charset="0"/>
                <a:cs typeface="Courier New" panose="02070309020205020404" pitchFamily="49" charset="0"/>
              </a:rPr>
              <a:t>reject</a:t>
            </a:r>
            <a:r>
              <a:rPr lang="en-GB" dirty="0"/>
              <a:t> on receiving an error code from the server (such as 404) instead it </a:t>
            </a:r>
            <a:r>
              <a:rPr lang="en-GB" b="1" dirty="0">
                <a:latin typeface="Courier New" panose="02070309020205020404" pitchFamily="49" charset="0"/>
                <a:cs typeface="Courier New" panose="02070309020205020404" pitchFamily="49" charset="0"/>
              </a:rPr>
              <a:t>resolves</a:t>
            </a:r>
            <a:r>
              <a:rPr lang="en-GB" dirty="0"/>
              <a:t> and will have a property </a:t>
            </a:r>
            <a:r>
              <a:rPr lang="en-GB" b="1" dirty="0" err="1">
                <a:latin typeface="Courier New" panose="02070309020205020404" pitchFamily="49" charset="0"/>
                <a:cs typeface="Courier New" panose="02070309020205020404" pitchFamily="49" charset="0"/>
              </a:rPr>
              <a:t>response.ok</a:t>
            </a:r>
            <a:r>
              <a:rPr lang="en-GB" b="1" dirty="0">
                <a:latin typeface="Courier New" panose="02070309020205020404" pitchFamily="49" charset="0"/>
                <a:cs typeface="Courier New" panose="02070309020205020404" pitchFamily="49" charset="0"/>
              </a:rPr>
              <a:t> = false</a:t>
            </a:r>
            <a:r>
              <a:rPr lang="en-GB" dirty="0"/>
              <a:t>. </a:t>
            </a:r>
          </a:p>
          <a:p>
            <a:pPr marL="285750" indent="-285750">
              <a:buFont typeface="Arial" panose="020B0604020202020204" pitchFamily="34" charset="0"/>
              <a:buChar char="•"/>
            </a:pPr>
            <a:r>
              <a:rPr lang="en-GB" dirty="0"/>
              <a:t>To correctly handle </a:t>
            </a:r>
            <a:r>
              <a:rPr lang="en-GB" b="1" dirty="0">
                <a:latin typeface="Courier New" panose="02070309020205020404" pitchFamily="49" charset="0"/>
                <a:cs typeface="Courier New" panose="02070309020205020404" pitchFamily="49" charset="0"/>
              </a:rPr>
              <a:t>fetch</a:t>
            </a:r>
            <a:r>
              <a:rPr lang="en-GB" dirty="0"/>
              <a:t> requests, we would need to also check whether the server responded with a </a:t>
            </a:r>
            <a:r>
              <a:rPr lang="en-GB" b="1" dirty="0" err="1">
                <a:latin typeface="Courier New" panose="02070309020205020404" pitchFamily="49" charset="0"/>
                <a:cs typeface="Courier New" panose="02070309020205020404" pitchFamily="49" charset="0"/>
              </a:rPr>
              <a:t>response.ok</a:t>
            </a:r>
            <a:r>
              <a:rPr lang="en-GB" b="1" dirty="0">
                <a:latin typeface="Courier New" panose="02070309020205020404" pitchFamily="49" charset="0"/>
                <a:cs typeface="Courier New" panose="02070309020205020404" pitchFamily="49" charset="0"/>
              </a:rPr>
              <a:t> === true</a:t>
            </a:r>
          </a:p>
        </p:txBody>
      </p:sp>
      <p:sp>
        <p:nvSpPr>
          <p:cNvPr id="4" name="Rectangle 3">
            <a:extLst>
              <a:ext uri="{FF2B5EF4-FFF2-40B4-BE49-F238E27FC236}">
                <a16:creationId xmlns:a16="http://schemas.microsoft.com/office/drawing/2014/main" id="{00735933-A9E2-2343-AE50-D1AEFBDCFCEC}"/>
              </a:ext>
            </a:extLst>
          </p:cNvPr>
          <p:cNvSpPr/>
          <p:nvPr/>
        </p:nvSpPr>
        <p:spPr>
          <a:xfrm>
            <a:off x="384176" y="2754840"/>
            <a:ext cx="11404800" cy="2862322"/>
          </a:xfrm>
          <a:prstGeom prst="rect">
            <a:avLst/>
          </a:prstGeom>
          <a:solidFill>
            <a:schemeClr val="tx2">
              <a:lumMod val="20000"/>
              <a:lumOff val="80000"/>
            </a:schemeClr>
          </a:solidFill>
          <a:ln>
            <a:noFill/>
          </a:ln>
        </p:spPr>
        <p:txBody>
          <a:bodyPr wrap="square">
            <a:spAutoFit/>
          </a:bodyPr>
          <a:lstStyle/>
          <a:p>
            <a:r>
              <a:rPr lang="en-GB" sz="2000" b="1" dirty="0">
                <a:latin typeface="Courier New" panose="02070309020205020404" pitchFamily="49" charset="0"/>
                <a:cs typeface="Courier New" panose="02070309020205020404" pitchFamily="49" charset="0"/>
              </a:rPr>
              <a:t>fetch(</a:t>
            </a:r>
            <a:r>
              <a:rPr lang="en-GB" sz="2000" b="1" dirty="0" err="1">
                <a:latin typeface="Courier New" panose="02070309020205020404" pitchFamily="49" charset="0"/>
                <a:cs typeface="Courier New" panose="02070309020205020404" pitchFamily="49" charset="0"/>
              </a:rPr>
              <a:t>url</a:t>
            </a:r>
            <a:r>
              <a:rPr lang="en-GB" sz="2000" b="1" dirty="0">
                <a:latin typeface="Courier New" panose="02070309020205020404" pitchFamily="49" charset="0"/>
                <a:cs typeface="Courier New" panose="02070309020205020404" pitchFamily="49" charset="0"/>
              </a:rPr>
              <a:t>)</a:t>
            </a:r>
          </a:p>
          <a:p>
            <a:r>
              <a:rPr lang="en-GB" sz="2000" b="1" dirty="0">
                <a:latin typeface="Courier New" panose="02070309020205020404" pitchFamily="49" charset="0"/>
                <a:cs typeface="Courier New" panose="02070309020205020404" pitchFamily="49" charset="0"/>
              </a:rPr>
              <a:t>    .then(response =&gt; {</a:t>
            </a:r>
          </a:p>
          <a:p>
            <a:r>
              <a:rPr lang="en-GB" sz="2000" b="1" dirty="0">
                <a:latin typeface="Courier New" panose="02070309020205020404" pitchFamily="49" charset="0"/>
                <a:cs typeface="Courier New" panose="02070309020205020404" pitchFamily="49" charset="0"/>
              </a:rPr>
              <a:t>        if (</a:t>
            </a:r>
            <a:r>
              <a:rPr lang="en-GB" sz="2000" b="1" dirty="0" err="1">
                <a:latin typeface="Courier New" panose="02070309020205020404" pitchFamily="49" charset="0"/>
                <a:cs typeface="Courier New" panose="02070309020205020404" pitchFamily="49" charset="0"/>
              </a:rPr>
              <a:t>response.ok</a:t>
            </a:r>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//do things</a:t>
            </a:r>
          </a:p>
          <a:p>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else {</a:t>
            </a:r>
          </a:p>
          <a:p>
            <a:r>
              <a:rPr lang="en-GB" sz="2000" b="1" dirty="0">
                <a:latin typeface="Courier New" panose="02070309020205020404" pitchFamily="49" charset="0"/>
                <a:cs typeface="Courier New" panose="02070309020205020404" pitchFamily="49" charset="0"/>
              </a:rPr>
              <a:t>            //handle error</a:t>
            </a:r>
          </a:p>
          <a:p>
            <a:r>
              <a:rPr lang="en-GB" sz="2000" b="1" dirty="0">
                <a:latin typeface="Courier New" panose="02070309020205020404" pitchFamily="49" charset="0"/>
                <a:cs typeface="Courier New" panose="02070309020205020404" pitchFamily="49" charset="0"/>
              </a:rPr>
              <a:t>        }</a:t>
            </a:r>
          </a:p>
          <a:p>
            <a:r>
              <a:rPr lang="en-GB"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69310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7C763C-62DF-9C97-8E5E-349DFE64BCDB}"/>
              </a:ext>
            </a:extLst>
          </p:cNvPr>
          <p:cNvSpPr>
            <a:spLocks noGrp="1"/>
          </p:cNvSpPr>
          <p:nvPr>
            <p:ph type="ctrTitle"/>
          </p:nvPr>
        </p:nvSpPr>
        <p:spPr/>
        <p:txBody>
          <a:bodyPr/>
          <a:lstStyle/>
          <a:p>
            <a:r>
              <a:rPr lang="en-US" dirty="0"/>
              <a:t>QuickLab 16c – fetch</a:t>
            </a:r>
            <a:endParaRPr lang="en-GB" dirty="0"/>
          </a:p>
        </p:txBody>
      </p:sp>
      <p:sp>
        <p:nvSpPr>
          <p:cNvPr id="2" name="Text Placeholder 1">
            <a:extLst>
              <a:ext uri="{FF2B5EF4-FFF2-40B4-BE49-F238E27FC236}">
                <a16:creationId xmlns:a16="http://schemas.microsoft.com/office/drawing/2014/main" id="{DE2F44A0-76AD-9245-9163-999890929600}"/>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Use the Fetch API to send and receive data</a:t>
            </a:r>
          </a:p>
        </p:txBody>
      </p:sp>
    </p:spTree>
    <p:extLst>
      <p:ext uri="{BB962C8B-B14F-4D97-AF65-F5344CB8AC3E}">
        <p14:creationId xmlns:p14="http://schemas.microsoft.com/office/powerpoint/2010/main" val="3078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001C5CD-C63E-4C63-9E53-6501DB347661}"/>
              </a:ext>
            </a:extLst>
          </p:cNvPr>
          <p:cNvSpPr>
            <a:spLocks noGrp="1"/>
          </p:cNvSpPr>
          <p:nvPr>
            <p:ph type="body" sz="quarter" idx="10"/>
          </p:nvPr>
        </p:nvSpPr>
        <p:spPr/>
        <p:txBody>
          <a:bodyPr/>
          <a:lstStyle/>
          <a:p>
            <a:r>
              <a:rPr lang="en-GB" dirty="0"/>
              <a:t>Async functions</a:t>
            </a:r>
          </a:p>
        </p:txBody>
      </p:sp>
      <p:sp>
        <p:nvSpPr>
          <p:cNvPr id="7" name="Text Placeholder 6">
            <a:extLst>
              <a:ext uri="{FF2B5EF4-FFF2-40B4-BE49-F238E27FC236}">
                <a16:creationId xmlns:a16="http://schemas.microsoft.com/office/drawing/2014/main" id="{BA32AD69-7AB3-4C08-9E01-2C4A6ACE9173}"/>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An </a:t>
            </a:r>
            <a:r>
              <a:rPr lang="en-GB" b="1" dirty="0">
                <a:latin typeface="Courier New" panose="02070309020205020404" pitchFamily="49" charset="0"/>
                <a:cs typeface="Courier New" panose="02070309020205020404" pitchFamily="49" charset="0"/>
              </a:rPr>
              <a:t>async</a:t>
            </a:r>
            <a:r>
              <a:rPr lang="en-GB" dirty="0"/>
              <a:t> function will return a </a:t>
            </a:r>
            <a:r>
              <a:rPr lang="en-GB" b="1" dirty="0">
                <a:latin typeface="Courier New" panose="02070309020205020404" pitchFamily="49" charset="0"/>
                <a:cs typeface="Courier New" panose="02070309020205020404" pitchFamily="49" charset="0"/>
              </a:rPr>
              <a:t>Promise</a:t>
            </a:r>
            <a:r>
              <a:rPr lang="en-GB" dirty="0"/>
              <a:t> which </a:t>
            </a:r>
            <a:r>
              <a:rPr lang="en-GB" b="1" dirty="0"/>
              <a:t>resolves</a:t>
            </a:r>
            <a:r>
              <a:rPr lang="en-GB" dirty="0"/>
              <a:t> with the value returned by the function, or </a:t>
            </a:r>
            <a:r>
              <a:rPr lang="en-GB" b="1" dirty="0"/>
              <a:t>rejected</a:t>
            </a:r>
            <a:r>
              <a:rPr lang="en-GB" dirty="0"/>
              <a:t> with any uncaught exceptions</a:t>
            </a:r>
          </a:p>
          <a:p>
            <a:pPr marL="285750" indent="-285750">
              <a:buFont typeface="Arial" panose="020B0604020202020204" pitchFamily="34" charset="0"/>
              <a:buChar char="•"/>
            </a:pPr>
            <a:r>
              <a:rPr lang="en-GB" dirty="0"/>
              <a:t>An </a:t>
            </a:r>
            <a:r>
              <a:rPr lang="en-GB" b="1" dirty="0">
                <a:latin typeface="Courier New" panose="02070309020205020404" pitchFamily="49" charset="0"/>
                <a:cs typeface="Courier New" panose="02070309020205020404" pitchFamily="49" charset="0"/>
              </a:rPr>
              <a:t>async</a:t>
            </a:r>
            <a:r>
              <a:rPr lang="en-GB" dirty="0"/>
              <a:t> function can contain an </a:t>
            </a:r>
            <a:r>
              <a:rPr lang="en-GB" b="1" dirty="0">
                <a:latin typeface="Courier New" panose="02070309020205020404" pitchFamily="49" charset="0"/>
                <a:cs typeface="Courier New" panose="02070309020205020404" pitchFamily="49" charset="0"/>
              </a:rPr>
              <a:t>await</a:t>
            </a:r>
            <a:r>
              <a:rPr lang="en-GB" dirty="0"/>
              <a:t> expression which </a:t>
            </a:r>
            <a:r>
              <a:rPr lang="en-GB" b="1" dirty="0"/>
              <a:t>pauses</a:t>
            </a:r>
            <a:r>
              <a:rPr lang="en-GB" dirty="0"/>
              <a:t> the execution of the </a:t>
            </a:r>
            <a:r>
              <a:rPr lang="en-GB" b="1" dirty="0">
                <a:latin typeface="Courier New" panose="02070309020205020404" pitchFamily="49" charset="0"/>
                <a:cs typeface="Courier New" panose="02070309020205020404" pitchFamily="49" charset="0"/>
              </a:rPr>
              <a:t>async</a:t>
            </a:r>
            <a:r>
              <a:rPr lang="en-GB" dirty="0"/>
              <a:t> function until completion of the </a:t>
            </a:r>
            <a:r>
              <a:rPr lang="en-GB" b="1" dirty="0">
                <a:latin typeface="Courier New" panose="02070309020205020404" pitchFamily="49" charset="0"/>
                <a:cs typeface="Courier New" panose="02070309020205020404" pitchFamily="49" charset="0"/>
              </a:rPr>
              <a:t>Promise</a:t>
            </a:r>
            <a:r>
              <a:rPr lang="en-GB" dirty="0"/>
              <a:t> and then resumes</a:t>
            </a:r>
          </a:p>
        </p:txBody>
      </p:sp>
    </p:spTree>
    <p:extLst>
      <p:ext uri="{BB962C8B-B14F-4D97-AF65-F5344CB8AC3E}">
        <p14:creationId xmlns:p14="http://schemas.microsoft.com/office/powerpoint/2010/main" val="862510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CF5BF0-45CF-4C59-A4DA-829940F0CE99}"/>
              </a:ext>
            </a:extLst>
          </p:cNvPr>
          <p:cNvSpPr>
            <a:spLocks noGrp="1"/>
          </p:cNvSpPr>
          <p:nvPr>
            <p:ph type="body" sz="quarter" idx="12"/>
          </p:nvPr>
        </p:nvSpPr>
        <p:spPr>
          <a:xfrm>
            <a:off x="1212111" y="378746"/>
            <a:ext cx="5015714" cy="520263"/>
          </a:xfrm>
        </p:spPr>
        <p:txBody>
          <a:bodyPr/>
          <a:lstStyle/>
          <a:p>
            <a:r>
              <a:rPr lang="en-GB" dirty="0"/>
              <a:t>Async Functions</a:t>
            </a:r>
          </a:p>
        </p:txBody>
      </p:sp>
      <p:sp>
        <p:nvSpPr>
          <p:cNvPr id="4" name="Rectangle 3">
            <a:extLst>
              <a:ext uri="{FF2B5EF4-FFF2-40B4-BE49-F238E27FC236}">
                <a16:creationId xmlns:a16="http://schemas.microsoft.com/office/drawing/2014/main" id="{06002544-F479-8840-B21C-1F7233C00FB2}"/>
              </a:ext>
            </a:extLst>
          </p:cNvPr>
          <p:cNvSpPr/>
          <p:nvPr/>
        </p:nvSpPr>
        <p:spPr>
          <a:xfrm>
            <a:off x="858000" y="1366897"/>
            <a:ext cx="5238000" cy="2062103"/>
          </a:xfrm>
          <a:prstGeom prst="rect">
            <a:avLst/>
          </a:prstGeom>
          <a:solidFill>
            <a:schemeClr val="tx2">
              <a:lumMod val="20000"/>
              <a:lumOff val="80000"/>
            </a:schemeClr>
          </a:solidFill>
          <a:ln>
            <a:solidFill>
              <a:schemeClr val="accent5"/>
            </a:solidFill>
          </a:ln>
        </p:spPr>
        <p:txBody>
          <a:bodyPr wrap="square">
            <a:spAutoFit/>
          </a:bodyPr>
          <a:lstStyle/>
          <a:p>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a:t>
            </a:r>
            <a:r>
              <a:rPr lang="en-GB" sz="1600" b="1" dirty="0" err="1">
                <a:latin typeface="Courier New" panose="02070309020205020404" pitchFamily="49" charset="0"/>
                <a:cs typeface="Courier New" panose="02070309020205020404" pitchFamily="49" charset="0"/>
              </a:rPr>
              <a:t>doThings</a:t>
            </a:r>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    await asyncFunc1();</a:t>
            </a:r>
          </a:p>
          <a:p>
            <a:r>
              <a:rPr lang="en-GB" sz="1600" b="1" dirty="0">
                <a:latin typeface="Courier New" panose="02070309020205020404" pitchFamily="49" charset="0"/>
                <a:cs typeface="Courier New" panose="02070309020205020404" pitchFamily="49" charset="0"/>
              </a:rPr>
              <a:t>    await asyncFunc2();</a:t>
            </a:r>
          </a:p>
          <a:p>
            <a:r>
              <a:rPr lang="en-GB" sz="1600" b="1" dirty="0">
                <a:latin typeface="Courier New" panose="02070309020205020404" pitchFamily="49" charset="0"/>
                <a:cs typeface="Courier New" panose="02070309020205020404" pitchFamily="49" charset="0"/>
              </a:rPr>
              <a:t>    await asyncFunc3();</a:t>
            </a:r>
          </a:p>
          <a:p>
            <a:r>
              <a:rPr lang="en-GB" sz="1600" b="1" dirty="0">
                <a:latin typeface="Courier New" panose="02070309020205020404" pitchFamily="49" charset="0"/>
                <a:cs typeface="Courier New" panose="02070309020205020404" pitchFamily="49" charset="0"/>
              </a:rPr>
              <a:t>    return "All done";</a:t>
            </a:r>
          </a:p>
          <a:p>
            <a:r>
              <a:rPr lang="en-GB" sz="1600" b="1" dirty="0">
                <a:latin typeface="Courier New" panose="02070309020205020404" pitchFamily="49" charset="0"/>
                <a:cs typeface="Courier New" panose="02070309020205020404" pitchFamily="49" charset="0"/>
              </a:rPr>
              <a:t>}</a:t>
            </a:r>
          </a:p>
          <a:p>
            <a:endParaRPr lang="en-GB" sz="1600" b="1" dirty="0">
              <a:latin typeface="Courier New" panose="02070309020205020404" pitchFamily="49" charset="0"/>
              <a:cs typeface="Courier New" panose="02070309020205020404" pitchFamily="49" charset="0"/>
            </a:endParaRPr>
          </a:p>
          <a:p>
            <a:r>
              <a:rPr lang="en-GB" sz="1600" b="1" dirty="0" err="1">
                <a:latin typeface="Courier New" panose="02070309020205020404" pitchFamily="49" charset="0"/>
                <a:cs typeface="Courier New" panose="02070309020205020404" pitchFamily="49" charset="0"/>
              </a:rPr>
              <a:t>doThings</a:t>
            </a:r>
            <a:r>
              <a:rPr lang="en-GB" sz="1600" b="1" dirty="0">
                <a:latin typeface="Courier New" panose="02070309020205020404" pitchFamily="49" charset="0"/>
                <a:cs typeface="Courier New" panose="02070309020205020404" pitchFamily="49" charset="0"/>
              </a:rPr>
              <a:t>().then(</a:t>
            </a:r>
            <a:r>
              <a:rPr lang="en-GB" sz="1600" b="1" dirty="0" err="1">
                <a:latin typeface="Courier New" panose="02070309020205020404" pitchFamily="49" charset="0"/>
                <a:cs typeface="Courier New" panose="02070309020205020404" pitchFamily="49" charset="0"/>
              </a:rPr>
              <a:t>console.log</a:t>
            </a:r>
            <a:r>
              <a:rPr lang="en-GB"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73DF2E14-BB0A-9C4D-A57B-506530F8E629}"/>
              </a:ext>
            </a:extLst>
          </p:cNvPr>
          <p:cNvSpPr/>
          <p:nvPr/>
        </p:nvSpPr>
        <p:spPr>
          <a:xfrm>
            <a:off x="6227825" y="425470"/>
            <a:ext cx="5580000" cy="6432530"/>
          </a:xfrm>
          <a:prstGeom prst="rect">
            <a:avLst/>
          </a:prstGeom>
          <a:solidFill>
            <a:schemeClr val="tx2">
              <a:lumMod val="20000"/>
              <a:lumOff val="80000"/>
            </a:schemeClr>
          </a:solidFill>
          <a:ln>
            <a:noFill/>
          </a:ln>
        </p:spPr>
        <p:txBody>
          <a:bodyPr wrap="square">
            <a:spAutoFit/>
          </a:bodyPr>
          <a:lstStyle/>
          <a:p>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asyncFunc1() {</a:t>
            </a:r>
          </a:p>
          <a:p>
            <a:r>
              <a:rPr lang="en-GB" sz="1600" b="1" dirty="0">
                <a:latin typeface="Courier New" panose="02070309020205020404" pitchFamily="49" charset="0"/>
                <a:cs typeface="Courier New" panose="02070309020205020404" pitchFamily="49" charset="0"/>
              </a:rPr>
              <a:t>    return new Promise((</a:t>
            </a:r>
            <a:r>
              <a:rPr lang="en-GB" sz="1600" b="1" dirty="0" err="1">
                <a:latin typeface="Courier New" panose="02070309020205020404" pitchFamily="49" charset="0"/>
                <a:cs typeface="Courier New" panose="02070309020205020404" pitchFamily="49" charset="0"/>
              </a:rPr>
              <a:t>resolve,reject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setTimeout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console.log</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3’);</a:t>
            </a:r>
          </a:p>
          <a:p>
            <a:r>
              <a:rPr lang="en-GB" sz="1600" b="1" dirty="0">
                <a:latin typeface="Courier New" panose="02070309020205020404" pitchFamily="49" charset="0"/>
                <a:cs typeface="Courier New" panose="02070309020205020404" pitchFamily="49" charset="0"/>
              </a:rPr>
              <a:t>            resolve();</a:t>
            </a:r>
          </a:p>
          <a:p>
            <a:r>
              <a:rPr lang="en-GB" sz="1600" b="1" dirty="0">
                <a:latin typeface="Courier New" panose="02070309020205020404" pitchFamily="49" charset="0"/>
                <a:cs typeface="Courier New" panose="02070309020205020404" pitchFamily="49" charset="0"/>
              </a:rPr>
              <a:t>        },3000);</a:t>
            </a:r>
          </a:p>
          <a:p>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a:t>
            </a:r>
          </a:p>
          <a:p>
            <a:br>
              <a:rPr lang="en-GB" sz="1600" b="1" dirty="0">
                <a:latin typeface="Courier New" panose="02070309020205020404" pitchFamily="49" charset="0"/>
                <a:cs typeface="Courier New" panose="02070309020205020404" pitchFamily="49" charset="0"/>
              </a:rPr>
            </a:b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asyncFunc2() {</a:t>
            </a:r>
          </a:p>
          <a:p>
            <a:r>
              <a:rPr lang="en-GB" sz="1600" b="1" dirty="0">
                <a:latin typeface="Courier New" panose="02070309020205020404" pitchFamily="49" charset="0"/>
                <a:cs typeface="Courier New" panose="02070309020205020404" pitchFamily="49" charset="0"/>
              </a:rPr>
              <a:t>    return new Promise((</a:t>
            </a:r>
            <a:r>
              <a:rPr lang="en-GB" sz="1600" b="1" dirty="0" err="1">
                <a:latin typeface="Courier New" panose="02070309020205020404" pitchFamily="49" charset="0"/>
                <a:cs typeface="Courier New" panose="02070309020205020404" pitchFamily="49" charset="0"/>
              </a:rPr>
              <a:t>resolve,reject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setTimeout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console.log</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3’);</a:t>
            </a:r>
          </a:p>
          <a:p>
            <a:r>
              <a:rPr lang="en-GB" sz="1600" b="1" dirty="0">
                <a:latin typeface="Courier New" panose="02070309020205020404" pitchFamily="49" charset="0"/>
                <a:cs typeface="Courier New" panose="02070309020205020404" pitchFamily="49" charset="0"/>
              </a:rPr>
              <a:t>            resolve();</a:t>
            </a:r>
          </a:p>
          <a:p>
            <a:r>
              <a:rPr lang="en-GB" sz="1600" b="1" dirty="0">
                <a:latin typeface="Courier New" panose="02070309020205020404" pitchFamily="49" charset="0"/>
                <a:cs typeface="Courier New" panose="02070309020205020404" pitchFamily="49" charset="0"/>
              </a:rPr>
              <a:t>        },2000);</a:t>
            </a:r>
          </a:p>
          <a:p>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a:t>
            </a:r>
          </a:p>
          <a:p>
            <a:br>
              <a:rPr lang="en-GB" sz="1600" b="1" dirty="0">
                <a:latin typeface="Courier New" panose="02070309020205020404" pitchFamily="49" charset="0"/>
                <a:cs typeface="Courier New" panose="02070309020205020404" pitchFamily="49" charset="0"/>
              </a:rPr>
            </a:b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asyncFunc3() {</a:t>
            </a:r>
          </a:p>
          <a:p>
            <a:r>
              <a:rPr lang="en-GB" sz="1600" b="1" dirty="0">
                <a:latin typeface="Courier New" panose="02070309020205020404" pitchFamily="49" charset="0"/>
                <a:cs typeface="Courier New" panose="02070309020205020404" pitchFamily="49" charset="0"/>
              </a:rPr>
              <a:t>    return new Promise((</a:t>
            </a:r>
            <a:r>
              <a:rPr lang="en-GB" sz="1600" b="1" dirty="0" err="1">
                <a:latin typeface="Courier New" panose="02070309020205020404" pitchFamily="49" charset="0"/>
                <a:cs typeface="Courier New" panose="02070309020205020404" pitchFamily="49" charset="0"/>
              </a:rPr>
              <a:t>resolve,reject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setTimeout</a:t>
            </a:r>
            <a:r>
              <a:rPr lang="en-GB" sz="1600" b="1" dirty="0">
                <a:latin typeface="Courier New" panose="02070309020205020404" pitchFamily="49" charset="0"/>
                <a:cs typeface="Courier New" panose="02070309020205020404" pitchFamily="49" charset="0"/>
              </a:rPr>
              <a:t>(()=&gt;{</a:t>
            </a:r>
          </a:p>
          <a:p>
            <a:r>
              <a:rPr lang="en-GB" sz="1600" b="1" dirty="0">
                <a:latin typeface="Courier New" panose="02070309020205020404" pitchFamily="49" charset="0"/>
                <a:cs typeface="Courier New" panose="02070309020205020404" pitchFamily="49" charset="0"/>
              </a:rPr>
              <a:t>            </a:t>
            </a:r>
            <a:r>
              <a:rPr lang="en-GB" sz="1600" b="1" dirty="0" err="1">
                <a:latin typeface="Courier New" panose="02070309020205020404" pitchFamily="49" charset="0"/>
                <a:cs typeface="Courier New" panose="02070309020205020404" pitchFamily="49" charset="0"/>
              </a:rPr>
              <a:t>console.log</a:t>
            </a:r>
            <a:r>
              <a:rPr lang="en-GB" sz="1600" b="1" dirty="0">
                <a:latin typeface="Courier New" panose="02070309020205020404" pitchFamily="49" charset="0"/>
                <a:cs typeface="Courier New" panose="02070309020205020404" pitchFamily="49" charset="0"/>
              </a:rPr>
              <a:t>('</a:t>
            </a:r>
            <a:r>
              <a:rPr lang="en-GB" sz="1600" b="1" dirty="0" err="1">
                <a:latin typeface="Courier New" panose="02070309020205020404" pitchFamily="49" charset="0"/>
                <a:cs typeface="Courier New" panose="02070309020205020404" pitchFamily="49" charset="0"/>
              </a:rPr>
              <a:t>Async</a:t>
            </a:r>
            <a:r>
              <a:rPr lang="en-GB" sz="1600" b="1" dirty="0">
                <a:latin typeface="Courier New" panose="02070309020205020404" pitchFamily="49" charset="0"/>
                <a:cs typeface="Courier New" panose="02070309020205020404" pitchFamily="49" charset="0"/>
              </a:rPr>
              <a:t> function 3’);</a:t>
            </a:r>
          </a:p>
          <a:p>
            <a:r>
              <a:rPr lang="en-GB" sz="1600" b="1" dirty="0">
                <a:latin typeface="Courier New" panose="02070309020205020404" pitchFamily="49" charset="0"/>
                <a:cs typeface="Courier New" panose="02070309020205020404" pitchFamily="49" charset="0"/>
              </a:rPr>
              <a:t>            resolve();</a:t>
            </a:r>
          </a:p>
          <a:p>
            <a:r>
              <a:rPr lang="en-GB" sz="1600" b="1" dirty="0">
                <a:latin typeface="Courier New" panose="02070309020205020404" pitchFamily="49" charset="0"/>
                <a:cs typeface="Courier New" panose="02070309020205020404" pitchFamily="49" charset="0"/>
              </a:rPr>
              <a:t>        },1000);</a:t>
            </a:r>
          </a:p>
          <a:p>
            <a:r>
              <a:rPr lang="en-GB" sz="1600" b="1" dirty="0">
                <a:latin typeface="Courier New" panose="02070309020205020404" pitchFamily="49" charset="0"/>
                <a:cs typeface="Courier New" panose="02070309020205020404" pitchFamily="49" charset="0"/>
              </a:rPr>
              <a:t>    });</a:t>
            </a:r>
          </a:p>
          <a:p>
            <a:r>
              <a:rPr lang="en-GB" sz="1600" b="1" dirty="0">
                <a:latin typeface="Courier New" panose="02070309020205020404" pitchFamily="49" charset="0"/>
                <a:cs typeface="Courier New" panose="02070309020205020404" pitchFamily="49" charset="0"/>
              </a:rPr>
              <a:t>}</a:t>
            </a:r>
          </a:p>
        </p:txBody>
      </p:sp>
      <p:pic>
        <p:nvPicPr>
          <p:cNvPr id="7" name="Picture 6">
            <a:extLst>
              <a:ext uri="{FF2B5EF4-FFF2-40B4-BE49-F238E27FC236}">
                <a16:creationId xmlns:a16="http://schemas.microsoft.com/office/drawing/2014/main" id="{4D1C5F90-85B5-0D40-84BE-39C20B941B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8000" y="3505062"/>
            <a:ext cx="5238000" cy="3352938"/>
          </a:xfrm>
          <a:prstGeom prst="rect">
            <a:avLst/>
          </a:prstGeom>
        </p:spPr>
      </p:pic>
    </p:spTree>
    <p:extLst>
      <p:ext uri="{BB962C8B-B14F-4D97-AF65-F5344CB8AC3E}">
        <p14:creationId xmlns:p14="http://schemas.microsoft.com/office/powerpoint/2010/main" val="3513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EC123E-2E43-4CE7-B386-E07622AFC1BF}"/>
              </a:ext>
            </a:extLst>
          </p:cNvPr>
          <p:cNvSpPr>
            <a:spLocks noGrp="1"/>
          </p:cNvSpPr>
          <p:nvPr>
            <p:ph type="body" sz="quarter" idx="12"/>
          </p:nvPr>
        </p:nvSpPr>
        <p:spPr/>
        <p:txBody>
          <a:bodyPr/>
          <a:lstStyle/>
          <a:p>
            <a:r>
              <a:rPr lang="en-GB" dirty="0"/>
              <a:t>What is asynchronous JavaScript?</a:t>
            </a:r>
          </a:p>
        </p:txBody>
      </p:sp>
      <p:sp>
        <p:nvSpPr>
          <p:cNvPr id="3" name="Text Placeholder 2"/>
          <p:cNvSpPr>
            <a:spLocks noGrp="1"/>
          </p:cNvSpPr>
          <p:nvPr>
            <p:ph type="body" sz="quarter" idx="11"/>
          </p:nvPr>
        </p:nvSpPr>
        <p:spPr/>
        <p:txBody>
          <a:bodyPr/>
          <a:lstStyle/>
          <a:p>
            <a:r>
              <a:rPr lang="en-GB" b="1" dirty="0"/>
              <a:t>A methodology for creating rich Internet applications</a:t>
            </a:r>
          </a:p>
          <a:p>
            <a:pPr marL="457196" lvl="1" indent="-285750"/>
            <a:r>
              <a:rPr lang="en-GB" dirty="0"/>
              <a:t>Used to create highly-responsive applications</a:t>
            </a:r>
          </a:p>
          <a:p>
            <a:pPr marL="457196" lvl="1" indent="-285750"/>
            <a:r>
              <a:rPr lang="en-GB" dirty="0"/>
              <a:t>Rich content and interactions</a:t>
            </a:r>
          </a:p>
          <a:p>
            <a:r>
              <a:rPr lang="en-GB" b="1" dirty="0"/>
              <a:t>A client-focused model</a:t>
            </a:r>
          </a:p>
          <a:p>
            <a:pPr marL="457196" lvl="1" indent="-285750"/>
            <a:r>
              <a:rPr lang="en-GB" dirty="0"/>
              <a:t>Uses client-side technologies – JavaScript, CSS, HTML</a:t>
            </a:r>
          </a:p>
          <a:p>
            <a:r>
              <a:rPr lang="en-GB" b="1" dirty="0"/>
              <a:t>A user-focused model</a:t>
            </a:r>
          </a:p>
          <a:p>
            <a:pPr marL="457196" lvl="1" indent="-285750"/>
            <a:r>
              <a:rPr lang="en-GB" dirty="0"/>
              <a:t>Asynchronous behaviour based on user interactions</a:t>
            </a:r>
          </a:p>
          <a:p>
            <a:pPr marL="457196" lvl="1" indent="-285750"/>
            <a:r>
              <a:rPr lang="en-GB" dirty="0"/>
              <a:t>User-first’ development model</a:t>
            </a:r>
          </a:p>
          <a:p>
            <a:r>
              <a:rPr lang="en-GB" b="1" dirty="0"/>
              <a:t>An asynchronous model</a:t>
            </a:r>
          </a:p>
          <a:p>
            <a:pPr marL="457196" lvl="1" indent="-285750"/>
            <a:r>
              <a:rPr lang="en-GB" dirty="0"/>
              <a:t>Communications with the server are made asynchronously</a:t>
            </a:r>
          </a:p>
          <a:p>
            <a:pPr marL="457196" lvl="1" indent="-285750"/>
            <a:r>
              <a:rPr lang="en-GB" dirty="0"/>
              <a:t>User activity is not interrupted</a:t>
            </a:r>
          </a:p>
        </p:txBody>
      </p:sp>
    </p:spTree>
    <p:extLst>
      <p:ext uri="{BB962C8B-B14F-4D97-AF65-F5344CB8AC3E}">
        <p14:creationId xmlns:p14="http://schemas.microsoft.com/office/powerpoint/2010/main" val="726081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1D2DCF-BE7E-0B84-6D3B-3FAF8CB18C7E}"/>
              </a:ext>
            </a:extLst>
          </p:cNvPr>
          <p:cNvSpPr>
            <a:spLocks noGrp="1"/>
          </p:cNvSpPr>
          <p:nvPr>
            <p:ph type="ctrTitle"/>
          </p:nvPr>
        </p:nvSpPr>
        <p:spPr/>
        <p:txBody>
          <a:bodyPr/>
          <a:lstStyle/>
          <a:p>
            <a:r>
              <a:rPr lang="en-US" dirty="0"/>
              <a:t>QuickLab 16d – async/await</a:t>
            </a:r>
            <a:endParaRPr lang="en-GB" dirty="0"/>
          </a:p>
        </p:txBody>
      </p:sp>
      <p:sp>
        <p:nvSpPr>
          <p:cNvPr id="2" name="Text Placeholder 1">
            <a:extLst>
              <a:ext uri="{FF2B5EF4-FFF2-40B4-BE49-F238E27FC236}">
                <a16:creationId xmlns:a16="http://schemas.microsoft.com/office/drawing/2014/main" id="{DE2F44A0-76AD-9245-9163-999890929600}"/>
              </a:ext>
            </a:extLst>
          </p:cNvPr>
          <p:cNvSpPr>
            <a:spLocks noGrp="1"/>
          </p:cNvSpPr>
          <p:nvPr>
            <p:ph type="body" sz="quarter" idx="10"/>
          </p:nvPr>
        </p:nvSpPr>
        <p:spPr/>
        <p:txBody>
          <a:bodyPr/>
          <a:lstStyle/>
          <a:p>
            <a:pPr marL="285750" indent="-285750">
              <a:buFont typeface="Arial" panose="020B0604020202020204" pitchFamily="34" charset="0"/>
              <a:buChar char="•"/>
            </a:pPr>
            <a:r>
              <a:rPr lang="en-GB" dirty="0"/>
              <a:t>Use async/await to be able to send and receive data</a:t>
            </a:r>
            <a:endParaRPr lang="en-US" dirty="0"/>
          </a:p>
        </p:txBody>
      </p:sp>
    </p:spTree>
    <p:extLst>
      <p:ext uri="{BB962C8B-B14F-4D97-AF65-F5344CB8AC3E}">
        <p14:creationId xmlns:p14="http://schemas.microsoft.com/office/powerpoint/2010/main" val="667625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a:t>Review</a:t>
            </a:r>
          </a:p>
        </p:txBody>
      </p:sp>
      <p:sp>
        <p:nvSpPr>
          <p:cNvPr id="4" name="Text Placeholder 3">
            <a:extLst>
              <a:ext uri="{FF2B5EF4-FFF2-40B4-BE49-F238E27FC236}">
                <a16:creationId xmlns:a16="http://schemas.microsoft.com/office/drawing/2014/main" id="{68267509-76CC-4ED7-A16B-37872A37EDBA}"/>
              </a:ext>
            </a:extLst>
          </p:cNvPr>
          <p:cNvSpPr>
            <a:spLocks noGrp="1"/>
          </p:cNvSpPr>
          <p:nvPr>
            <p:ph type="body" sz="quarter" idx="15"/>
          </p:nvPr>
        </p:nvSpPr>
        <p:spPr/>
        <p:txBody>
          <a:bodyPr/>
          <a:lstStyle/>
          <a:p>
            <a:r>
              <a:rPr lang="en-GB" dirty="0"/>
              <a:t>Asynchronous JavaScript is...</a:t>
            </a:r>
          </a:p>
          <a:p>
            <a:pPr marL="285750" indent="-285750">
              <a:buFont typeface="Arial" panose="020B0604020202020204" pitchFamily="34" charset="0"/>
              <a:buChar char="•"/>
            </a:pPr>
            <a:r>
              <a:rPr lang="en-GB" dirty="0"/>
              <a:t>A methodology for creating rich Internet applications </a:t>
            </a:r>
          </a:p>
          <a:p>
            <a:pPr marL="285750" indent="-285750">
              <a:buFont typeface="Arial" panose="020B0604020202020204" pitchFamily="34" charset="0"/>
              <a:buChar char="•"/>
            </a:pPr>
            <a:r>
              <a:rPr lang="en-GB" dirty="0"/>
              <a:t>A client and user-focused model </a:t>
            </a:r>
          </a:p>
          <a:p>
            <a:pPr marL="285750" indent="-285750">
              <a:buFont typeface="Arial" panose="020B0604020202020204" pitchFamily="34" charset="0"/>
              <a:buChar char="•"/>
            </a:pPr>
            <a:r>
              <a:rPr lang="en-GB" dirty="0"/>
              <a:t>A methodology that enables asynchronous requests</a:t>
            </a:r>
          </a:p>
          <a:p>
            <a:pPr marL="645750" lvl="1" indent="-285750">
              <a:lnSpc>
                <a:spcPct val="100000"/>
              </a:lnSpc>
              <a:buFont typeface="Arial" panose="020B0604020202020204" pitchFamily="34" charset="0"/>
              <a:buChar char="•"/>
            </a:pPr>
            <a:r>
              <a:rPr lang="en-GB" sz="1600" dirty="0"/>
              <a:t>Fetch API </a:t>
            </a:r>
          </a:p>
          <a:p>
            <a:pPr marL="645750" lvl="1" indent="-285750">
              <a:lnSpc>
                <a:spcPct val="100000"/>
              </a:lnSpc>
              <a:buFont typeface="Arial" panose="020B0604020202020204" pitchFamily="34" charset="0"/>
              <a:buChar char="•"/>
            </a:pPr>
            <a:r>
              <a:rPr lang="en-GB" sz="1600" b="1" dirty="0">
                <a:latin typeface="Courier New" panose="02070309020205020404" pitchFamily="49" charset="0"/>
                <a:cs typeface="Courier New" panose="02070309020205020404" pitchFamily="49" charset="0"/>
              </a:rPr>
              <a:t>async</a:t>
            </a:r>
            <a:r>
              <a:rPr lang="en-GB" sz="1600" dirty="0"/>
              <a:t> functions and the </a:t>
            </a:r>
            <a:r>
              <a:rPr lang="en-GB" sz="1600" b="1" dirty="0">
                <a:latin typeface="Courier New" panose="02070309020205020404" pitchFamily="49" charset="0"/>
                <a:cs typeface="Courier New" panose="02070309020205020404" pitchFamily="49" charset="0"/>
              </a:rPr>
              <a:t>await</a:t>
            </a:r>
            <a:r>
              <a:rPr lang="en-GB" sz="1600" dirty="0"/>
              <a:t> declaration</a:t>
            </a:r>
          </a:p>
          <a:p>
            <a:endParaRPr lang="en-GB" dirty="0"/>
          </a:p>
          <a:p>
            <a:endParaRPr lang="en-GB" dirty="0"/>
          </a:p>
        </p:txBody>
      </p:sp>
    </p:spTree>
    <p:extLst>
      <p:ext uri="{BB962C8B-B14F-4D97-AF65-F5344CB8AC3E}">
        <p14:creationId xmlns:p14="http://schemas.microsoft.com/office/powerpoint/2010/main" val="2046615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DBD3CBD-45C2-4586-9B82-D83ED54879FE}"/>
              </a:ext>
            </a:extLst>
          </p:cNvPr>
          <p:cNvSpPr>
            <a:spLocks noGrp="1"/>
          </p:cNvSpPr>
          <p:nvPr>
            <p:ph type="body" sz="quarter" idx="12"/>
          </p:nvPr>
        </p:nvSpPr>
        <p:spPr/>
        <p:txBody>
          <a:bodyPr/>
          <a:lstStyle/>
          <a:p>
            <a:r>
              <a:rPr lang="en-GB" dirty="0"/>
              <a:t>Hackathon Part 2</a:t>
            </a:r>
          </a:p>
        </p:txBody>
      </p:sp>
      <p:sp>
        <p:nvSpPr>
          <p:cNvPr id="2" name="Text Placeholder 1">
            <a:extLst>
              <a:ext uri="{FF2B5EF4-FFF2-40B4-BE49-F238E27FC236}">
                <a16:creationId xmlns:a16="http://schemas.microsoft.com/office/drawing/2014/main" id="{5C43479A-D9E3-8741-89E4-6B37F3E30C66}"/>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In this part of the Hackathon, you will build on a partially developed solution (whether that be your previous iteration or the provided starting point) for QA Cinemas' website by allowing submission of the user data from the form to a remote backend. This should be simulated by using </a:t>
            </a:r>
            <a:r>
              <a:rPr lang="en-GB" dirty="0" err="1"/>
              <a:t>json</a:t>
            </a:r>
            <a:r>
              <a:rPr lang="en-GB" dirty="0"/>
              <a:t>-server. All the necessary tools, knowledge and techniques have been covered in the course so far</a:t>
            </a:r>
          </a:p>
          <a:p>
            <a:pPr marL="285750" indent="-285750">
              <a:buFont typeface="Arial" panose="020B0604020202020204" pitchFamily="34" charset="0"/>
              <a:buChar char="•"/>
            </a:pPr>
            <a:r>
              <a:rPr lang="en-GB" dirty="0"/>
              <a:t>This part of the Hackathon is intended to help you develop your skills and knowledge to be able to use JavaScript to submit data from a 'Sign-Up' form for users of the QA Cinemas website.</a:t>
            </a:r>
          </a:p>
        </p:txBody>
      </p:sp>
    </p:spTree>
    <p:extLst>
      <p:ext uri="{BB962C8B-B14F-4D97-AF65-F5344CB8AC3E}">
        <p14:creationId xmlns:p14="http://schemas.microsoft.com/office/powerpoint/2010/main" val="3554313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0CCC-FA42-7141-AD98-07927CF45701}"/>
              </a:ext>
            </a:extLst>
          </p:cNvPr>
          <p:cNvSpPr>
            <a:spLocks noGrp="1"/>
          </p:cNvSpPr>
          <p:nvPr>
            <p:ph type="ctrTitle"/>
          </p:nvPr>
        </p:nvSpPr>
        <p:spPr/>
        <p:txBody>
          <a:bodyPr/>
          <a:lstStyle/>
          <a:p>
            <a:r>
              <a:rPr lang="en-US" dirty="0"/>
              <a:t>Appendix</a:t>
            </a:r>
            <a:br>
              <a:rPr lang="en-US" dirty="0"/>
            </a:br>
            <a:r>
              <a:rPr lang="en-US" dirty="0"/>
              <a:t>AJAX and </a:t>
            </a:r>
            <a:r>
              <a:rPr lang="en-US" dirty="0" err="1"/>
              <a:t>XMLHttpRequest</a:t>
            </a:r>
            <a:endParaRPr lang="en-US" dirty="0"/>
          </a:p>
        </p:txBody>
      </p:sp>
      <p:sp>
        <p:nvSpPr>
          <p:cNvPr id="3" name="Subtitle 2">
            <a:extLst>
              <a:ext uri="{FF2B5EF4-FFF2-40B4-BE49-F238E27FC236}">
                <a16:creationId xmlns:a16="http://schemas.microsoft.com/office/drawing/2014/main" id="{F760AF1F-9904-8B4C-B1E9-B71664A69E8F}"/>
              </a:ext>
            </a:extLst>
          </p:cNvPr>
          <p:cNvSpPr>
            <a:spLocks noGrp="1"/>
          </p:cNvSpPr>
          <p:nvPr>
            <p:ph type="body" sz="quarter" idx="10"/>
          </p:nvPr>
        </p:nvSpPr>
        <p:spPr/>
        <p:txBody>
          <a:bodyPr/>
          <a:lstStyle/>
          <a:p>
            <a:pPr marL="0" indent="0">
              <a:buNone/>
            </a:pPr>
            <a:r>
              <a:rPr lang="en-US" dirty="0"/>
              <a:t>JavaScript Fundamentals</a:t>
            </a:r>
          </a:p>
        </p:txBody>
      </p:sp>
    </p:spTree>
    <p:extLst>
      <p:ext uri="{BB962C8B-B14F-4D97-AF65-F5344CB8AC3E}">
        <p14:creationId xmlns:p14="http://schemas.microsoft.com/office/powerpoint/2010/main" val="2845130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5F6581-4A44-E740-924E-707487F32AA0}"/>
              </a:ext>
            </a:extLst>
          </p:cNvPr>
          <p:cNvSpPr>
            <a:spLocks noGrp="1"/>
          </p:cNvSpPr>
          <p:nvPr>
            <p:ph type="body" sz="quarter" idx="10"/>
          </p:nvPr>
        </p:nvSpPr>
        <p:spPr/>
        <p:txBody>
          <a:bodyPr/>
          <a:lstStyle/>
          <a:p>
            <a:r>
              <a:rPr lang="en-GB" sz="3200" dirty="0"/>
              <a:t>AJAX </a:t>
            </a:r>
          </a:p>
          <a:p>
            <a:r>
              <a:rPr lang="en-GB" sz="3200" dirty="0"/>
              <a:t>and </a:t>
            </a:r>
            <a:r>
              <a:rPr lang="en-GB" sz="3200" dirty="0" err="1"/>
              <a:t>XMLHttpRequest</a:t>
            </a:r>
            <a:r>
              <a:rPr lang="en-GB" sz="3200" dirty="0"/>
              <a:t> </a:t>
            </a:r>
          </a:p>
        </p:txBody>
      </p:sp>
      <p:sp>
        <p:nvSpPr>
          <p:cNvPr id="4" name="Text Placeholder 3">
            <a:extLst>
              <a:ext uri="{FF2B5EF4-FFF2-40B4-BE49-F238E27FC236}">
                <a16:creationId xmlns:a16="http://schemas.microsoft.com/office/drawing/2014/main" id="{470962C6-AABC-445B-91A0-AEC420A8532E}"/>
              </a:ext>
            </a:extLst>
          </p:cNvPr>
          <p:cNvSpPr>
            <a:spLocks noGrp="1"/>
          </p:cNvSpPr>
          <p:nvPr>
            <p:ph type="body" sz="quarter" idx="15"/>
          </p:nvPr>
        </p:nvSpPr>
        <p:spPr/>
        <p:txBody>
          <a:bodyPr/>
          <a:lstStyle/>
          <a:p>
            <a:pPr marL="285750" indent="-285750">
              <a:buFont typeface="Arial" panose="020B0604020202020204" pitchFamily="34" charset="0"/>
              <a:buChar char="•"/>
            </a:pPr>
            <a:r>
              <a:rPr lang="en-GB" dirty="0"/>
              <a:t>Asynchronous JavaScript And XML</a:t>
            </a:r>
          </a:p>
          <a:p>
            <a:pPr marL="465746" lvl="1" indent="-285750">
              <a:lnSpc>
                <a:spcPct val="100000"/>
              </a:lnSpc>
              <a:buFont typeface="Arial" panose="020B0604020202020204" pitchFamily="34" charset="0"/>
              <a:buChar char="•"/>
            </a:pPr>
            <a:r>
              <a:rPr lang="en-GB" sz="1600" dirty="0"/>
              <a:t>Still used commonly to describe asynchronous calls</a:t>
            </a:r>
          </a:p>
          <a:p>
            <a:pPr marL="285750" indent="-285750">
              <a:buFont typeface="Arial" panose="020B0604020202020204" pitchFamily="34" charset="0"/>
              <a:buChar char="•"/>
            </a:pPr>
            <a:r>
              <a:rPr lang="en-GB" dirty="0" err="1"/>
              <a:t>XMLHttpRequest</a:t>
            </a:r>
            <a:endParaRPr lang="en-GB" dirty="0"/>
          </a:p>
          <a:p>
            <a:pPr marL="465746" lvl="1" indent="-285750">
              <a:lnSpc>
                <a:spcPct val="100000"/>
              </a:lnSpc>
              <a:buFont typeface="Arial" panose="020B0604020202020204" pitchFamily="34" charset="0"/>
              <a:buChar char="•"/>
            </a:pPr>
            <a:r>
              <a:rPr lang="en-GB" sz="1600" dirty="0"/>
              <a:t>Object required to make asynchronous calls in ES5 and below</a:t>
            </a:r>
          </a:p>
        </p:txBody>
      </p:sp>
    </p:spTree>
    <p:extLst>
      <p:ext uri="{BB962C8B-B14F-4D97-AF65-F5344CB8AC3E}">
        <p14:creationId xmlns:p14="http://schemas.microsoft.com/office/powerpoint/2010/main" val="302995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83209" y="1246663"/>
            <a:ext cx="5612791" cy="4376323"/>
          </a:xfrm>
        </p:spPr>
        <p:txBody>
          <a:bodyPr/>
          <a:lstStyle/>
          <a:p>
            <a:r>
              <a:rPr lang="en-GB" b="1" dirty="0"/>
              <a:t>Handles the request process</a:t>
            </a:r>
          </a:p>
          <a:p>
            <a:pPr lvl="1"/>
            <a:r>
              <a:rPr lang="en-GB" dirty="0"/>
              <a:t>w3c specification </a:t>
            </a:r>
          </a:p>
          <a:p>
            <a:pPr lvl="1"/>
            <a:r>
              <a:rPr lang="en-GB" dirty="0"/>
              <a:t>See http://www.w3.org/TR/XMLHttpRequest/</a:t>
            </a:r>
          </a:p>
          <a:p>
            <a:pPr lvl="1"/>
            <a:r>
              <a:rPr lang="en-GB" dirty="0"/>
              <a:t>Defines an API that provides scripted client functionality for transferring data between a client and a server</a:t>
            </a:r>
          </a:p>
          <a:p>
            <a:r>
              <a:rPr lang="en-GB" b="1" dirty="0"/>
              <a:t>Benefits</a:t>
            </a:r>
          </a:p>
          <a:p>
            <a:pPr lvl="1"/>
            <a:r>
              <a:rPr lang="en-GB" dirty="0"/>
              <a:t>Simple to use</a:t>
            </a:r>
          </a:p>
          <a:p>
            <a:pPr lvl="1"/>
            <a:r>
              <a:rPr lang="en-GB" dirty="0"/>
              <a:t>Can be used for any request type, e.g., GET, POST</a:t>
            </a:r>
          </a:p>
          <a:p>
            <a:pPr lvl="1"/>
            <a:r>
              <a:rPr lang="en-GB" dirty="0"/>
              <a:t>Can be used synchronously or asynchronously</a:t>
            </a:r>
          </a:p>
          <a:p>
            <a:pPr lvl="1"/>
            <a:endParaRPr lang="en-GB" dirty="0"/>
          </a:p>
        </p:txBody>
      </p:sp>
      <p:sp>
        <p:nvSpPr>
          <p:cNvPr id="5" name="Text Placeholder 4">
            <a:extLst>
              <a:ext uri="{FF2B5EF4-FFF2-40B4-BE49-F238E27FC236}">
                <a16:creationId xmlns:a16="http://schemas.microsoft.com/office/drawing/2014/main" id="{9D60BF32-9932-4CC6-94EA-2507778C4EDC}"/>
              </a:ext>
            </a:extLst>
          </p:cNvPr>
          <p:cNvSpPr>
            <a:spLocks noGrp="1"/>
          </p:cNvSpPr>
          <p:nvPr>
            <p:ph type="body" sz="quarter" idx="13"/>
          </p:nvPr>
        </p:nvSpPr>
        <p:spPr>
          <a:xfrm>
            <a:off x="6423171" y="1240838"/>
            <a:ext cx="5621337" cy="4376323"/>
          </a:xfrm>
        </p:spPr>
        <p:txBody>
          <a:bodyPr/>
          <a:lstStyle/>
          <a:p>
            <a:pPr lvl="1"/>
            <a:r>
              <a:rPr lang="en-GB" dirty="0"/>
              <a:t>Request headers can be added</a:t>
            </a:r>
          </a:p>
          <a:p>
            <a:pPr lvl="1"/>
            <a:r>
              <a:rPr lang="en-GB" dirty="0"/>
              <a:t>Response headers can be read</a:t>
            </a:r>
          </a:p>
          <a:p>
            <a:pPr lvl="1"/>
            <a:r>
              <a:rPr lang="en-GB" dirty="0"/>
              <a:t>Support in all modern browsers</a:t>
            </a:r>
          </a:p>
        </p:txBody>
      </p:sp>
      <p:sp>
        <p:nvSpPr>
          <p:cNvPr id="4" name="Content Placeholder 3"/>
          <p:cNvSpPr>
            <a:spLocks noGrp="1"/>
          </p:cNvSpPr>
          <p:nvPr>
            <p:ph type="body" sz="quarter" idx="12"/>
          </p:nvPr>
        </p:nvSpPr>
        <p:spPr/>
        <p:txBody>
          <a:bodyPr/>
          <a:lstStyle/>
          <a:p>
            <a:r>
              <a:rPr lang="en-GB" dirty="0" err="1"/>
              <a:t>XMLHttpRequest</a:t>
            </a:r>
            <a:r>
              <a:rPr lang="en-GB" dirty="0"/>
              <a:t> – overview</a:t>
            </a:r>
          </a:p>
        </p:txBody>
      </p:sp>
    </p:spTree>
    <p:extLst>
      <p:ext uri="{BB962C8B-B14F-4D97-AF65-F5344CB8AC3E}">
        <p14:creationId xmlns:p14="http://schemas.microsoft.com/office/powerpoint/2010/main" val="593602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2C4469-75EA-4401-864C-0F2260930261}"/>
              </a:ext>
            </a:extLst>
          </p:cNvPr>
          <p:cNvSpPr>
            <a:spLocks noGrp="1"/>
          </p:cNvSpPr>
          <p:nvPr>
            <p:ph type="body" sz="quarter" idx="12"/>
          </p:nvPr>
        </p:nvSpPr>
        <p:spPr/>
        <p:txBody>
          <a:bodyPr/>
          <a:lstStyle/>
          <a:p>
            <a:r>
              <a:rPr lang="en-GB" dirty="0" err="1"/>
              <a:t>XMLHttpRequest</a:t>
            </a:r>
            <a:r>
              <a:rPr lang="en-GB" dirty="0"/>
              <a:t> – requests</a:t>
            </a:r>
          </a:p>
        </p:txBody>
      </p:sp>
      <p:sp>
        <p:nvSpPr>
          <p:cNvPr id="3" name="Text Placeholder 2"/>
          <p:cNvSpPr>
            <a:spLocks noGrp="1"/>
          </p:cNvSpPr>
          <p:nvPr>
            <p:ph type="body" sz="quarter" idx="11"/>
          </p:nvPr>
        </p:nvSpPr>
        <p:spPr/>
        <p:txBody>
          <a:bodyPr/>
          <a:lstStyle/>
          <a:p>
            <a:r>
              <a:rPr lang="en-GB" b="1" dirty="0">
                <a:latin typeface="Courier New" panose="02070309020205020404" pitchFamily="49" charset="0"/>
                <a:cs typeface="Courier New" panose="02070309020205020404" pitchFamily="49" charset="0"/>
              </a:rPr>
              <a:t>open</a:t>
            </a:r>
            <a:r>
              <a:rPr lang="en-GB" dirty="0"/>
              <a:t> method</a:t>
            </a:r>
          </a:p>
          <a:p>
            <a:pPr marL="457196" lvl="1" indent="-285750"/>
            <a:r>
              <a:rPr lang="en-GB" dirty="0"/>
              <a:t>Sets up the </a:t>
            </a:r>
            <a:r>
              <a:rPr lang="en-GB" b="1" dirty="0" err="1">
                <a:latin typeface="Courier New" panose="02070309020205020404" pitchFamily="49" charset="0"/>
                <a:cs typeface="Courier New" panose="02070309020205020404" pitchFamily="49" charset="0"/>
              </a:rPr>
              <a:t>XMLHttpRequest</a:t>
            </a:r>
            <a:r>
              <a:rPr lang="en-GB" dirty="0"/>
              <a:t> object for communications</a:t>
            </a:r>
          </a:p>
          <a:p>
            <a:pPr lvl="3"/>
            <a:endParaRPr lang="en-GB" dirty="0"/>
          </a:p>
          <a:p>
            <a:endParaRPr lang="en-GB" b="1" dirty="0">
              <a:latin typeface="Courier New" panose="02070309020205020404" pitchFamily="49" charset="0"/>
              <a:cs typeface="Courier New" panose="02070309020205020404" pitchFamily="49" charset="0"/>
            </a:endParaRPr>
          </a:p>
          <a:p>
            <a:r>
              <a:rPr lang="en-GB" b="1" dirty="0">
                <a:latin typeface="Courier New" panose="02070309020205020404" pitchFamily="49" charset="0"/>
                <a:cs typeface="Courier New" panose="02070309020205020404" pitchFamily="49" charset="0"/>
              </a:rPr>
              <a:t>send</a:t>
            </a:r>
            <a:r>
              <a:rPr lang="en-GB" dirty="0"/>
              <a:t> method</a:t>
            </a:r>
          </a:p>
          <a:p>
            <a:pPr marL="457196" lvl="1" indent="-285750"/>
            <a:r>
              <a:rPr lang="en-GB" dirty="0"/>
              <a:t>Initiates the request</a:t>
            </a:r>
          </a:p>
          <a:p>
            <a:r>
              <a:rPr lang="en-GB" b="1" dirty="0">
                <a:latin typeface="Courier New" panose="02070309020205020404" pitchFamily="49" charset="0"/>
                <a:cs typeface="Courier New" panose="02070309020205020404" pitchFamily="49" charset="0"/>
              </a:rPr>
              <a:t>abort</a:t>
            </a:r>
            <a:r>
              <a:rPr lang="en-GB" dirty="0"/>
              <a:t> method</a:t>
            </a:r>
          </a:p>
          <a:p>
            <a:pPr marL="457196" lvl="1" indent="-285750"/>
            <a:r>
              <a:rPr lang="en-GB" dirty="0"/>
              <a:t>Cancels a request currently in process</a:t>
            </a:r>
          </a:p>
          <a:p>
            <a:r>
              <a:rPr lang="en-GB" b="1" dirty="0" err="1">
                <a:latin typeface="Courier New" panose="02070309020205020404" pitchFamily="49" charset="0"/>
                <a:cs typeface="Courier New" panose="02070309020205020404" pitchFamily="49" charset="0"/>
              </a:rPr>
              <a:t>setRequestHeader</a:t>
            </a:r>
            <a:r>
              <a:rPr lang="en-GB" dirty="0"/>
              <a:t> method</a:t>
            </a:r>
          </a:p>
          <a:p>
            <a:pPr marL="457196" lvl="1" indent="-285750"/>
            <a:r>
              <a:rPr lang="en-GB" dirty="0"/>
              <a:t>Adds custom HTTP headers to the request</a:t>
            </a:r>
          </a:p>
          <a:p>
            <a:pPr marL="457196" lvl="1" indent="-285750"/>
            <a:r>
              <a:rPr lang="en-GB" dirty="0"/>
              <a:t>Used mainly to set content type</a:t>
            </a:r>
          </a:p>
          <a:p>
            <a:endParaRPr lang="en-GB" dirty="0"/>
          </a:p>
        </p:txBody>
      </p:sp>
      <p:sp>
        <p:nvSpPr>
          <p:cNvPr id="15" name="Rectangle 14">
            <a:extLst>
              <a:ext uri="{FF2B5EF4-FFF2-40B4-BE49-F238E27FC236}">
                <a16:creationId xmlns:a16="http://schemas.microsoft.com/office/drawing/2014/main" id="{4B8A64B4-44F5-974F-875C-78B2B77909D9}"/>
              </a:ext>
            </a:extLst>
          </p:cNvPr>
          <p:cNvSpPr/>
          <p:nvPr/>
        </p:nvSpPr>
        <p:spPr>
          <a:xfrm>
            <a:off x="389630" y="2002312"/>
            <a:ext cx="11404800" cy="400110"/>
          </a:xfrm>
          <a:prstGeom prst="rect">
            <a:avLst/>
          </a:prstGeom>
          <a:solidFill>
            <a:schemeClr val="tx2">
              <a:lumMod val="20000"/>
              <a:lumOff val="80000"/>
            </a:schemeClr>
          </a:solidFill>
          <a:ln>
            <a:noFill/>
          </a:ln>
        </p:spPr>
        <p:txBody>
          <a:bodyPr wrap="square">
            <a:spAutoFit/>
          </a:bodyPr>
          <a:lstStyle/>
          <a:p>
            <a:r>
              <a:rPr lang="en-GB" sz="2000" b="1" dirty="0" err="1">
                <a:latin typeface="Courier New" panose="02070309020205020404" pitchFamily="49" charset="0"/>
                <a:cs typeface="Courier New" panose="02070309020205020404" pitchFamily="49" charset="0"/>
              </a:rPr>
              <a:t>request.open</a:t>
            </a:r>
            <a:r>
              <a:rPr lang="en-GB" sz="2000" b="1" dirty="0">
                <a:latin typeface="Courier New" panose="02070309020205020404" pitchFamily="49" charset="0"/>
                <a:cs typeface="Courier New" panose="02070309020205020404" pitchFamily="49" charset="0"/>
              </a:rPr>
              <a:t>(</a:t>
            </a:r>
            <a:r>
              <a:rPr lang="en-GB" sz="2000" b="1" dirty="0" err="1">
                <a:latin typeface="Courier New" panose="02070309020205020404" pitchFamily="49" charset="0"/>
                <a:cs typeface="Courier New" panose="02070309020205020404" pitchFamily="49" charset="0"/>
              </a:rPr>
              <a:t>sendMethod</a:t>
            </a:r>
            <a:r>
              <a:rPr lang="en-GB" sz="2000" b="1" dirty="0">
                <a:latin typeface="Courier New" panose="02070309020205020404" pitchFamily="49" charset="0"/>
                <a:cs typeface="Courier New" panose="02070309020205020404" pitchFamily="49" charset="0"/>
              </a:rPr>
              <a:t>, </a:t>
            </a:r>
            <a:r>
              <a:rPr lang="en-GB" sz="2000" b="1" dirty="0" err="1">
                <a:latin typeface="Courier New" panose="02070309020205020404" pitchFamily="49" charset="0"/>
                <a:cs typeface="Courier New" panose="02070309020205020404" pitchFamily="49" charset="0"/>
              </a:rPr>
              <a:t>sendUrl</a:t>
            </a:r>
            <a:r>
              <a:rPr lang="en-GB" sz="2000" b="1" dirty="0">
                <a:latin typeface="Courier New" panose="02070309020205020404" pitchFamily="49" charset="0"/>
                <a:cs typeface="Courier New" panose="02070309020205020404" pitchFamily="49" charset="0"/>
              </a:rPr>
              <a:t>[, </a:t>
            </a:r>
            <a:r>
              <a:rPr lang="en-GB" sz="2000" b="1" dirty="0" err="1">
                <a:latin typeface="Courier New" panose="02070309020205020404" pitchFamily="49" charset="0"/>
                <a:cs typeface="Courier New" panose="02070309020205020404" pitchFamily="49" charset="0"/>
              </a:rPr>
              <a:t>boleanAsync</a:t>
            </a:r>
            <a:r>
              <a:rPr lang="en-GB" sz="2000" b="1" dirty="0">
                <a:latin typeface="Courier New" panose="02070309020205020404" pitchFamily="49" charset="0"/>
                <a:cs typeface="Courier New" panose="02070309020205020404" pitchFamily="49" charset="0"/>
              </a:rPr>
              <a:t>, </a:t>
            </a:r>
            <a:r>
              <a:rPr lang="en-GB" sz="2000" b="1" dirty="0" err="1">
                <a:latin typeface="Courier New" panose="02070309020205020404" pitchFamily="49" charset="0"/>
                <a:cs typeface="Courier New" panose="02070309020205020404" pitchFamily="49" charset="0"/>
              </a:rPr>
              <a:t>stringUser</a:t>
            </a:r>
            <a:r>
              <a:rPr lang="en-GB" sz="2000" b="1" dirty="0">
                <a:latin typeface="Courier New" panose="02070309020205020404" pitchFamily="49" charset="0"/>
                <a:cs typeface="Courier New" panose="02070309020205020404" pitchFamily="49" charset="0"/>
              </a:rPr>
              <a:t>, </a:t>
            </a:r>
            <a:r>
              <a:rPr lang="en-GB" sz="2000" b="1" dirty="0" err="1">
                <a:latin typeface="Courier New" panose="02070309020205020404" pitchFamily="49" charset="0"/>
                <a:cs typeface="Courier New" panose="02070309020205020404" pitchFamily="49" charset="0"/>
              </a:rPr>
              <a:t>stringPwd</a:t>
            </a:r>
            <a:r>
              <a:rPr lang="en-GB" sz="2000" b="1" dirty="0">
                <a:latin typeface="Courier New" panose="02070309020205020404" pitchFamily="49" charset="0"/>
                <a:cs typeface="Courier New" panose="02070309020205020404" pitchFamily="49" charset="0"/>
              </a:rPr>
              <a:t>]);</a:t>
            </a:r>
            <a:endParaRPr lang="en-GB" sz="2000" b="1" dirty="0">
              <a:effectLst/>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CF1CCACB-4464-FA4A-A7E6-42135506D1AB}"/>
              </a:ext>
            </a:extLst>
          </p:cNvPr>
          <p:cNvSpPr/>
          <p:nvPr/>
        </p:nvSpPr>
        <p:spPr>
          <a:xfrm>
            <a:off x="5528541" y="3025145"/>
            <a:ext cx="3877985" cy="400110"/>
          </a:xfrm>
          <a:prstGeom prst="rect">
            <a:avLst/>
          </a:prstGeom>
          <a:solidFill>
            <a:schemeClr val="tx2">
              <a:lumMod val="20000"/>
              <a:lumOff val="80000"/>
            </a:schemeClr>
          </a:solidFill>
          <a:ln>
            <a:noFill/>
          </a:ln>
        </p:spPr>
        <p:txBody>
          <a:bodyPr wrap="square">
            <a:spAutoFit/>
          </a:bodyPr>
          <a:lstStyle/>
          <a:p>
            <a:r>
              <a:rPr lang="en-GB" sz="2000" b="1" dirty="0" err="1">
                <a:latin typeface="Courier New" panose="02070309020205020404" pitchFamily="49" charset="0"/>
                <a:cs typeface="Courier New" panose="02070309020205020404" pitchFamily="49" charset="0"/>
              </a:rPr>
              <a:t>request.send</a:t>
            </a:r>
            <a:r>
              <a:rPr lang="en-GB" sz="2000" b="1" dirty="0">
                <a:latin typeface="Courier New" panose="02070309020205020404" pitchFamily="49" charset="0"/>
                <a:cs typeface="Courier New" panose="02070309020205020404" pitchFamily="49" charset="0"/>
              </a:rPr>
              <a:t>([</a:t>
            </a:r>
            <a:r>
              <a:rPr lang="en-GB" sz="2000" b="1" dirty="0" err="1">
                <a:latin typeface="Courier New" panose="02070309020205020404" pitchFamily="49" charset="0"/>
                <a:cs typeface="Courier New" panose="02070309020205020404" pitchFamily="49" charset="0"/>
              </a:rPr>
              <a:t>varData</a:t>
            </a:r>
            <a:r>
              <a:rPr lang="en-GB" sz="2000" b="1" dirty="0">
                <a:latin typeface="Courier New" panose="02070309020205020404" pitchFamily="49" charset="0"/>
                <a:cs typeface="Courier New" panose="02070309020205020404" pitchFamily="49" charset="0"/>
              </a:rPr>
              <a:t>]);</a:t>
            </a:r>
          </a:p>
        </p:txBody>
      </p:sp>
      <p:sp>
        <p:nvSpPr>
          <p:cNvPr id="17" name="Rectangle 16">
            <a:extLst>
              <a:ext uri="{FF2B5EF4-FFF2-40B4-BE49-F238E27FC236}">
                <a16:creationId xmlns:a16="http://schemas.microsoft.com/office/drawing/2014/main" id="{18FFEE24-3EFF-244A-8542-D2048BCD1D94}"/>
              </a:ext>
            </a:extLst>
          </p:cNvPr>
          <p:cNvSpPr/>
          <p:nvPr/>
        </p:nvSpPr>
        <p:spPr>
          <a:xfrm>
            <a:off x="5528541" y="3905835"/>
            <a:ext cx="6279283" cy="400110"/>
          </a:xfrm>
          <a:prstGeom prst="rect">
            <a:avLst/>
          </a:prstGeom>
          <a:solidFill>
            <a:schemeClr val="tx2">
              <a:lumMod val="20000"/>
              <a:lumOff val="80000"/>
            </a:schemeClr>
          </a:solidFill>
          <a:ln>
            <a:noFill/>
          </a:ln>
        </p:spPr>
        <p:txBody>
          <a:bodyPr wrap="square">
            <a:spAutoFit/>
          </a:bodyPr>
          <a:lstStyle/>
          <a:p>
            <a:r>
              <a:rPr lang="en-GB" sz="2000" b="1" dirty="0" err="1">
                <a:latin typeface="Courier New" panose="02070309020205020404" pitchFamily="49" charset="0"/>
                <a:cs typeface="Courier New" panose="02070309020205020404" pitchFamily="49" charset="0"/>
              </a:rPr>
              <a:t>request.setRequestHeader</a:t>
            </a:r>
            <a:r>
              <a:rPr lang="en-GB" sz="2000" b="1" dirty="0">
                <a:latin typeface="Courier New" panose="02070309020205020404" pitchFamily="49" charset="0"/>
                <a:cs typeface="Courier New" panose="02070309020205020404" pitchFamily="49" charset="0"/>
              </a:rPr>
              <a:t>(</a:t>
            </a:r>
            <a:r>
              <a:rPr lang="en-GB" sz="2000" b="1" dirty="0" err="1">
                <a:latin typeface="Courier New" panose="02070309020205020404" pitchFamily="49" charset="0"/>
                <a:cs typeface="Courier New" panose="02070309020205020404" pitchFamily="49" charset="0"/>
              </a:rPr>
              <a:t>sName</a:t>
            </a:r>
            <a:r>
              <a:rPr lang="en-GB" sz="2000" b="1" dirty="0">
                <a:latin typeface="Courier New" panose="02070309020205020404" pitchFamily="49" charset="0"/>
                <a:cs typeface="Courier New" panose="02070309020205020404" pitchFamily="49" charset="0"/>
              </a:rPr>
              <a:t>, </a:t>
            </a:r>
            <a:r>
              <a:rPr lang="en-GB" sz="2000" b="1" dirty="0" err="1">
                <a:latin typeface="Courier New" panose="02070309020205020404" pitchFamily="49" charset="0"/>
                <a:cs typeface="Courier New" panose="02070309020205020404" pitchFamily="49" charset="0"/>
              </a:rPr>
              <a:t>sValue</a:t>
            </a:r>
            <a:r>
              <a:rPr lang="en-GB" sz="2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28483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82589" y="1240838"/>
            <a:ext cx="5713411" cy="4376323"/>
          </a:xfrm>
        </p:spPr>
        <p:txBody>
          <a:bodyPr/>
          <a:lstStyle/>
          <a:p>
            <a:pPr>
              <a:spcBef>
                <a:spcPts val="1800"/>
              </a:spcBef>
            </a:pPr>
            <a:r>
              <a:rPr lang="en-GB" b="1" dirty="0" err="1">
                <a:latin typeface="Courier New" panose="02070309020205020404" pitchFamily="49" charset="0"/>
                <a:cs typeface="Courier New" panose="02070309020205020404" pitchFamily="49" charset="0"/>
              </a:rPr>
              <a:t>readystatechange</a:t>
            </a:r>
            <a:r>
              <a:rPr lang="en-GB" dirty="0"/>
              <a:t> event</a:t>
            </a:r>
          </a:p>
          <a:p>
            <a:pPr marL="457196" lvl="1" indent="-285750"/>
            <a:r>
              <a:rPr lang="en-GB" dirty="0"/>
              <a:t>Fires for each stage in the request cycle</a:t>
            </a:r>
          </a:p>
          <a:p>
            <a:pPr>
              <a:spcBef>
                <a:spcPts val="1800"/>
              </a:spcBef>
            </a:pPr>
            <a:r>
              <a:rPr lang="en-GB" b="1" dirty="0" err="1">
                <a:latin typeface="Courier New" panose="02070309020205020404" pitchFamily="49" charset="0"/>
                <a:cs typeface="Courier New" panose="02070309020205020404" pitchFamily="49" charset="0"/>
              </a:rPr>
              <a:t>readyState</a:t>
            </a:r>
            <a:r>
              <a:rPr lang="en-GB" dirty="0"/>
              <a:t> property – Progress indicator (0 to 4) </a:t>
            </a:r>
          </a:p>
          <a:p>
            <a:pPr marL="457196" lvl="1" indent="-285750"/>
            <a:r>
              <a:rPr lang="en-GB" dirty="0"/>
              <a:t>Most important is 4 (Loaded); you can access the data</a:t>
            </a:r>
          </a:p>
          <a:p>
            <a:pPr>
              <a:spcBef>
                <a:spcPts val="1800"/>
              </a:spcBef>
            </a:pPr>
            <a:r>
              <a:rPr lang="en-GB" b="1" dirty="0" err="1">
                <a:latin typeface="Courier New" panose="02070309020205020404" pitchFamily="49" charset="0"/>
                <a:cs typeface="Courier New" panose="02070309020205020404" pitchFamily="49" charset="0"/>
              </a:rPr>
              <a:t>responseXXX</a:t>
            </a:r>
            <a:r>
              <a:rPr lang="en-GB" dirty="0"/>
              <a:t> property - retrieves the response</a:t>
            </a:r>
          </a:p>
          <a:p>
            <a:pPr lvl="2">
              <a:buFont typeface="Arial" panose="020B0604020202020204" pitchFamily="34" charset="0"/>
              <a:buChar char="•"/>
            </a:pPr>
            <a:r>
              <a:rPr lang="en-GB" b="1" dirty="0" err="1">
                <a:latin typeface="Courier New" panose="02070309020205020404" pitchFamily="49" charset="0"/>
                <a:cs typeface="Courier New" panose="02070309020205020404" pitchFamily="49" charset="0"/>
              </a:rPr>
              <a:t>responseText</a:t>
            </a:r>
            <a:r>
              <a:rPr lang="en-GB" dirty="0"/>
              <a:t> – as a string</a:t>
            </a:r>
          </a:p>
          <a:p>
            <a:pPr lvl="2">
              <a:buFont typeface="Arial" panose="020B0604020202020204" pitchFamily="34" charset="0"/>
              <a:buChar char="•"/>
            </a:pPr>
            <a:r>
              <a:rPr lang="en-GB" b="1" dirty="0" err="1">
                <a:latin typeface="Courier New" panose="02070309020205020404" pitchFamily="49" charset="0"/>
                <a:cs typeface="Courier New" panose="02070309020205020404" pitchFamily="49" charset="0"/>
              </a:rPr>
              <a:t>responseBody</a:t>
            </a:r>
            <a:r>
              <a:rPr lang="en-GB" dirty="0"/>
              <a:t> – as an array of unsigned bytes</a:t>
            </a:r>
          </a:p>
        </p:txBody>
      </p:sp>
      <p:sp>
        <p:nvSpPr>
          <p:cNvPr id="5" name="Text Placeholder 4">
            <a:extLst>
              <a:ext uri="{FF2B5EF4-FFF2-40B4-BE49-F238E27FC236}">
                <a16:creationId xmlns:a16="http://schemas.microsoft.com/office/drawing/2014/main" id="{B2566A44-EEF0-4DDE-A8A3-FB0A61D7DADB}"/>
              </a:ext>
            </a:extLst>
          </p:cNvPr>
          <p:cNvSpPr>
            <a:spLocks noGrp="1"/>
          </p:cNvSpPr>
          <p:nvPr>
            <p:ph type="body" sz="quarter" idx="13"/>
          </p:nvPr>
        </p:nvSpPr>
        <p:spPr>
          <a:xfrm>
            <a:off x="6205941" y="1246663"/>
            <a:ext cx="5621337" cy="4376323"/>
          </a:xfrm>
        </p:spPr>
        <p:txBody>
          <a:bodyPr/>
          <a:lstStyle/>
          <a:p>
            <a:pPr>
              <a:spcBef>
                <a:spcPts val="1800"/>
              </a:spcBef>
            </a:pPr>
            <a:r>
              <a:rPr lang="en-GB" b="1" dirty="0">
                <a:latin typeface="Courier New" panose="02070309020205020404" pitchFamily="49" charset="0"/>
                <a:cs typeface="Courier New" panose="02070309020205020404" pitchFamily="49" charset="0"/>
              </a:rPr>
              <a:t>status</a:t>
            </a:r>
            <a:r>
              <a:rPr lang="en-GB" dirty="0"/>
              <a:t> property, </a:t>
            </a:r>
            <a:r>
              <a:rPr lang="en-GB" b="1" dirty="0" err="1">
                <a:latin typeface="Courier New" panose="02070309020205020404" pitchFamily="49" charset="0"/>
                <a:cs typeface="Courier New" panose="02070309020205020404" pitchFamily="49" charset="0"/>
              </a:rPr>
              <a:t>statusText</a:t>
            </a:r>
            <a:r>
              <a:rPr lang="en-GB" dirty="0"/>
              <a:t> property</a:t>
            </a:r>
          </a:p>
          <a:p>
            <a:pPr marL="457196" lvl="1" indent="-285750"/>
            <a:r>
              <a:rPr lang="en-GB" dirty="0"/>
              <a:t>Return the HTTP response code or friendly text respectively</a:t>
            </a:r>
          </a:p>
          <a:p>
            <a:pPr>
              <a:spcBef>
                <a:spcPts val="1800"/>
              </a:spcBef>
            </a:pPr>
            <a:r>
              <a:rPr lang="en-GB" b="1" dirty="0">
                <a:latin typeface="Courier New" panose="02070309020205020404" pitchFamily="49" charset="0"/>
                <a:cs typeface="Courier New" panose="02070309020205020404" pitchFamily="49" charset="0"/>
              </a:rPr>
              <a:t>load</a:t>
            </a:r>
            <a:r>
              <a:rPr lang="en-GB" dirty="0"/>
              <a:t> event</a:t>
            </a:r>
          </a:p>
          <a:p>
            <a:pPr marL="457196" lvl="1" indent="-285750"/>
            <a:r>
              <a:rPr lang="en-GB" dirty="0"/>
              <a:t>You can listen to this event in IE9 and above rather than check </a:t>
            </a:r>
            <a:r>
              <a:rPr lang="en-GB" sz="2000" b="1" dirty="0" err="1">
                <a:latin typeface="Courier New" panose="02070309020205020404" pitchFamily="49" charset="0"/>
                <a:cs typeface="Courier New" panose="02070309020205020404" pitchFamily="49" charset="0"/>
              </a:rPr>
              <a:t>readystate</a:t>
            </a:r>
            <a:r>
              <a:rPr lang="en-GB" dirty="0"/>
              <a:t> on every </a:t>
            </a:r>
            <a:r>
              <a:rPr lang="en-GB" sz="2000" b="1" dirty="0" err="1">
                <a:latin typeface="Courier New" panose="02070309020205020404" pitchFamily="49" charset="0"/>
                <a:cs typeface="Courier New" panose="02070309020205020404" pitchFamily="49" charset="0"/>
              </a:rPr>
              <a:t>readystatechange</a:t>
            </a:r>
            <a:r>
              <a:rPr lang="en-GB" dirty="0"/>
              <a:t> event</a:t>
            </a:r>
          </a:p>
          <a:p>
            <a:endParaRPr lang="en-GB" dirty="0"/>
          </a:p>
          <a:p>
            <a:endParaRPr lang="en-GB" dirty="0"/>
          </a:p>
        </p:txBody>
      </p:sp>
      <p:sp>
        <p:nvSpPr>
          <p:cNvPr id="4" name="Content Placeholder 3"/>
          <p:cNvSpPr>
            <a:spLocks noGrp="1"/>
          </p:cNvSpPr>
          <p:nvPr>
            <p:ph type="body" sz="quarter" idx="12"/>
          </p:nvPr>
        </p:nvSpPr>
        <p:spPr/>
        <p:txBody>
          <a:bodyPr/>
          <a:lstStyle/>
          <a:p>
            <a:r>
              <a:rPr lang="en-GB" dirty="0" err="1"/>
              <a:t>XMLHttpRequest</a:t>
            </a:r>
            <a:r>
              <a:rPr lang="en-GB" dirty="0"/>
              <a:t> – responses</a:t>
            </a:r>
          </a:p>
        </p:txBody>
      </p:sp>
    </p:spTree>
    <p:extLst>
      <p:ext uri="{BB962C8B-B14F-4D97-AF65-F5344CB8AC3E}">
        <p14:creationId xmlns:p14="http://schemas.microsoft.com/office/powerpoint/2010/main" val="3650279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3256CE-EED2-4E2A-850A-141690B33B11}"/>
              </a:ext>
            </a:extLst>
          </p:cNvPr>
          <p:cNvSpPr>
            <a:spLocks noGrp="1"/>
          </p:cNvSpPr>
          <p:nvPr>
            <p:ph type="body" sz="quarter" idx="12"/>
          </p:nvPr>
        </p:nvSpPr>
        <p:spPr/>
        <p:txBody>
          <a:bodyPr/>
          <a:lstStyle/>
          <a:p>
            <a:r>
              <a:rPr lang="en-GB" dirty="0" err="1"/>
              <a:t>XMLHttpRequest</a:t>
            </a:r>
            <a:r>
              <a:rPr lang="en-GB" dirty="0"/>
              <a:t> – example</a:t>
            </a:r>
          </a:p>
        </p:txBody>
      </p:sp>
      <p:sp>
        <p:nvSpPr>
          <p:cNvPr id="3" name="Text Placeholder 2"/>
          <p:cNvSpPr>
            <a:spLocks noGrp="1"/>
          </p:cNvSpPr>
          <p:nvPr>
            <p:ph type="body" sz="quarter" idx="11"/>
          </p:nvPr>
        </p:nvSpPr>
        <p:spPr/>
        <p:txBody>
          <a:bodyPr/>
          <a:lstStyle/>
          <a:p>
            <a:endParaRPr lang="en-GB" dirty="0"/>
          </a:p>
          <a:p>
            <a:endParaRPr lang="en-GB" dirty="0"/>
          </a:p>
          <a:p>
            <a:r>
              <a:rPr lang="en-GB" dirty="0"/>
              <a:t>Using </a:t>
            </a:r>
            <a:r>
              <a:rPr lang="en-GB" b="1" dirty="0" err="1">
                <a:latin typeface="Courier New" panose="02070309020205020404" pitchFamily="49" charset="0"/>
                <a:cs typeface="Courier New" panose="02070309020205020404" pitchFamily="49" charset="0"/>
              </a:rPr>
              <a:t>XMLHttpRequest</a:t>
            </a:r>
            <a:endParaRPr lang="en-GB" b="1" dirty="0">
              <a:latin typeface="Courier New" panose="02070309020205020404" pitchFamily="49" charset="0"/>
              <a:cs typeface="Courier New" panose="02070309020205020404" pitchFamily="49" charset="0"/>
            </a:endParaRPr>
          </a:p>
          <a:p>
            <a:pPr marL="457196" lvl="1" indent="-285750"/>
            <a:r>
              <a:rPr lang="en-GB" dirty="0"/>
              <a:t>Create a new </a:t>
            </a:r>
            <a:r>
              <a:rPr lang="en-GB" b="1" dirty="0" err="1">
                <a:latin typeface="Courier New" panose="02070309020205020404" pitchFamily="49" charset="0"/>
                <a:cs typeface="Courier New" panose="02070309020205020404" pitchFamily="49" charset="0"/>
              </a:rPr>
              <a:t>XMLHttpRequest</a:t>
            </a:r>
            <a:r>
              <a:rPr lang="en-GB" dirty="0"/>
              <a:t> object</a:t>
            </a:r>
          </a:p>
          <a:p>
            <a:pPr marL="457196" lvl="1" indent="-285750"/>
            <a:r>
              <a:rPr lang="en-GB" dirty="0"/>
              <a:t>Set the request details using the open method</a:t>
            </a:r>
          </a:p>
          <a:p>
            <a:pPr marL="457196" lvl="1" indent="-285750"/>
            <a:r>
              <a:rPr lang="en-GB" dirty="0"/>
              <a:t>Hook-up the load event to a </a:t>
            </a:r>
            <a:r>
              <a:rPr lang="en-GB" dirty="0" err="1"/>
              <a:t>callback</a:t>
            </a:r>
            <a:r>
              <a:rPr lang="en-GB" dirty="0"/>
              <a:t> function</a:t>
            </a:r>
          </a:p>
          <a:p>
            <a:pPr marL="457196" lvl="1" indent="-285750"/>
            <a:r>
              <a:rPr lang="en-GB" dirty="0"/>
              <a:t>Easiest way is to use an anonymous function</a:t>
            </a:r>
          </a:p>
          <a:p>
            <a:pPr marL="0" lvl="1" indent="0">
              <a:buNone/>
            </a:pPr>
            <a:r>
              <a:rPr lang="en-GB" dirty="0"/>
              <a:t>Send the request</a:t>
            </a:r>
          </a:p>
        </p:txBody>
      </p:sp>
      <p:sp>
        <p:nvSpPr>
          <p:cNvPr id="13" name="Rectangle 12">
            <a:extLst>
              <a:ext uri="{FF2B5EF4-FFF2-40B4-BE49-F238E27FC236}">
                <a16:creationId xmlns:a16="http://schemas.microsoft.com/office/drawing/2014/main" id="{24589B06-0824-654E-8839-2C06311B44D6}"/>
              </a:ext>
            </a:extLst>
          </p:cNvPr>
          <p:cNvSpPr/>
          <p:nvPr/>
        </p:nvSpPr>
        <p:spPr>
          <a:xfrm>
            <a:off x="6235763" y="2013053"/>
            <a:ext cx="5580000" cy="3693319"/>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request = new </a:t>
            </a:r>
            <a:r>
              <a:rPr lang="en-GB" sz="1800" b="1" dirty="0" err="1">
                <a:latin typeface="Courier New" panose="02070309020205020404" pitchFamily="49" charset="0"/>
                <a:cs typeface="Courier New" panose="02070309020205020404" pitchFamily="49" charset="0"/>
              </a:rPr>
              <a:t>XMLHttpRequest</a:t>
            </a:r>
            <a:r>
              <a:rPr lang="en-GB" sz="1800" b="1" dirty="0">
                <a:latin typeface="Courier New" panose="02070309020205020404" pitchFamily="49" charset="0"/>
                <a:cs typeface="Courier New" panose="02070309020205020404" pitchFamily="49" charset="0"/>
              </a:rPr>
              <a:t>();</a:t>
            </a:r>
          </a:p>
          <a:p>
            <a:r>
              <a:rPr lang="en-GB" sz="1800" b="1" dirty="0" err="1">
                <a:latin typeface="Courier New" panose="02070309020205020404" pitchFamily="49" charset="0"/>
                <a:cs typeface="Courier New" panose="02070309020205020404" pitchFamily="49" charset="0"/>
              </a:rPr>
              <a:t>request.open</a:t>
            </a:r>
            <a:r>
              <a:rPr lang="en-GB" sz="1800" b="1" dirty="0">
                <a:latin typeface="Courier New" panose="02070309020205020404" pitchFamily="49" charset="0"/>
                <a:cs typeface="Courier New" panose="02070309020205020404" pitchFamily="49" charset="0"/>
              </a:rPr>
              <a:t>(</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    "GET", </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SomeHandler.ashx</a:t>
            </a:r>
            <a:r>
              <a:rPr lang="en-GB" sz="1800" b="1" dirty="0">
                <a:latin typeface="Courier New" panose="02070309020205020404" pitchFamily="49" charset="0"/>
                <a:cs typeface="Courier New" panose="02070309020205020404" pitchFamily="49" charset="0"/>
              </a:rPr>
              <a:t>", true);</a:t>
            </a:r>
          </a:p>
          <a:p>
            <a:endParaRPr lang="en-GB" sz="1800" b="1" dirty="0">
              <a:latin typeface="Courier New" panose="02070309020205020404" pitchFamily="49" charset="0"/>
              <a:cs typeface="Courier New" panose="02070309020205020404" pitchFamily="49" charset="0"/>
            </a:endParaRPr>
          </a:p>
          <a:p>
            <a:r>
              <a:rPr lang="en-GB" sz="1800" b="1" dirty="0" err="1">
                <a:latin typeface="Courier New" panose="02070309020205020404" pitchFamily="49" charset="0"/>
                <a:cs typeface="Courier New" panose="02070309020205020404" pitchFamily="49" charset="0"/>
              </a:rPr>
              <a:t>request.onload</a:t>
            </a:r>
            <a:r>
              <a:rPr lang="en-GB" sz="1800" b="1" dirty="0">
                <a:latin typeface="Courier New" panose="02070309020205020404" pitchFamily="49" charset="0"/>
                <a:cs typeface="Courier New" panose="02070309020205020404" pitchFamily="49" charset="0"/>
              </a:rPr>
              <a:t> = () =&gt; {</a:t>
            </a:r>
          </a:p>
          <a:p>
            <a:r>
              <a:rPr lang="en-GB" sz="1800" b="1" dirty="0">
                <a:latin typeface="Courier New" panose="02070309020205020404" pitchFamily="49" charset="0"/>
                <a:cs typeface="Courier New" panose="02070309020205020404" pitchFamily="49" charset="0"/>
              </a:rPr>
              <a:t>    if (</a:t>
            </a:r>
            <a:r>
              <a:rPr lang="en-GB" sz="1800" b="1" dirty="0" err="1">
                <a:latin typeface="Courier New" panose="02070309020205020404" pitchFamily="49" charset="0"/>
                <a:cs typeface="Courier New" panose="02070309020205020404" pitchFamily="49" charset="0"/>
              </a:rPr>
              <a:t>request.status</a:t>
            </a:r>
            <a:r>
              <a:rPr lang="en-GB" sz="1800" b="1" dirty="0">
                <a:latin typeface="Courier New" panose="02070309020205020404" pitchFamily="49" charset="0"/>
                <a:cs typeface="Courier New" panose="02070309020205020404" pitchFamily="49" charset="0"/>
              </a:rPr>
              <a:t> == 200) {</a:t>
            </a:r>
          </a:p>
          <a:p>
            <a:r>
              <a:rPr lang="en-GB" sz="1800" b="1" dirty="0">
                <a:latin typeface="Courier New" panose="02070309020205020404" pitchFamily="49" charset="0"/>
                <a:cs typeface="Courier New" panose="02070309020205020404" pitchFamily="49" charset="0"/>
              </a:rPr>
              <a:t>        // Do something with </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request.responseText</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err="1">
                <a:latin typeface="Courier New" panose="02070309020205020404" pitchFamily="49" charset="0"/>
                <a:cs typeface="Courier New" panose="02070309020205020404" pitchFamily="49" charset="0"/>
              </a:rPr>
              <a:t>request.send</a:t>
            </a:r>
            <a:r>
              <a:rPr lang="en-GB"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1106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9CD2FC-06E4-4D12-ABEF-CE004CC1E6E6}"/>
              </a:ext>
            </a:extLst>
          </p:cNvPr>
          <p:cNvSpPr>
            <a:spLocks noGrp="1"/>
          </p:cNvSpPr>
          <p:nvPr>
            <p:ph type="body" sz="quarter" idx="12"/>
          </p:nvPr>
        </p:nvSpPr>
        <p:spPr/>
        <p:txBody>
          <a:bodyPr/>
          <a:lstStyle/>
          <a:p>
            <a:r>
              <a:rPr lang="en-GB" dirty="0"/>
              <a:t>Four principles of asynchronous JavaScript</a:t>
            </a:r>
          </a:p>
        </p:txBody>
      </p:sp>
      <p:sp>
        <p:nvSpPr>
          <p:cNvPr id="4" name="Text Placeholder 3"/>
          <p:cNvSpPr>
            <a:spLocks noGrp="1"/>
          </p:cNvSpPr>
          <p:nvPr>
            <p:ph type="body" sz="quarter" idx="11"/>
          </p:nvPr>
        </p:nvSpPr>
        <p:spPr>
          <a:xfrm>
            <a:off x="376237" y="1514475"/>
            <a:ext cx="11431587" cy="4964114"/>
          </a:xfrm>
        </p:spPr>
        <p:txBody>
          <a:bodyPr/>
          <a:lstStyle/>
          <a:p>
            <a:r>
              <a:rPr lang="en-GB" b="1" dirty="0"/>
              <a:t>The browser hosts an application</a:t>
            </a:r>
          </a:p>
          <a:p>
            <a:pPr marL="457196" lvl="1" indent="-285750"/>
            <a:r>
              <a:rPr lang="en-GB" dirty="0"/>
              <a:t>A richer document is sent to the browser</a:t>
            </a:r>
          </a:p>
          <a:p>
            <a:pPr marL="457196" lvl="1" indent="-285750"/>
            <a:r>
              <a:rPr lang="en-GB" dirty="0"/>
              <a:t>JavaScript manages the client-side interaction with the user</a:t>
            </a:r>
          </a:p>
          <a:p>
            <a:r>
              <a:rPr lang="en-GB" b="1" dirty="0"/>
              <a:t>The server delivers data</a:t>
            </a:r>
          </a:p>
          <a:p>
            <a:pPr marL="457196" lvl="1" indent="-285750"/>
            <a:r>
              <a:rPr lang="en-GB" dirty="0"/>
              <a:t>Requests for data - not content - are sent to the server</a:t>
            </a:r>
          </a:p>
          <a:p>
            <a:pPr marL="457196" lvl="1" indent="-285750"/>
            <a:r>
              <a:rPr lang="en-GB" dirty="0"/>
              <a:t>Less network traffic and greater responsiveness</a:t>
            </a:r>
          </a:p>
          <a:p>
            <a:r>
              <a:rPr lang="en-GB" b="1" dirty="0"/>
              <a:t>User interaction can be continuous and fluid</a:t>
            </a:r>
          </a:p>
          <a:p>
            <a:pPr marL="457196" lvl="1" indent="-285750"/>
            <a:r>
              <a:rPr lang="en-GB" dirty="0"/>
              <a:t>The client is able to process simple user requests</a:t>
            </a:r>
          </a:p>
          <a:p>
            <a:pPr marL="457196" lvl="1" indent="-285750"/>
            <a:r>
              <a:rPr lang="en-GB" dirty="0"/>
              <a:t>Near instantaneous response to the user</a:t>
            </a:r>
          </a:p>
        </p:txBody>
      </p:sp>
    </p:spTree>
    <p:extLst>
      <p:ext uri="{BB962C8B-B14F-4D97-AF65-F5344CB8AC3E}">
        <p14:creationId xmlns:p14="http://schemas.microsoft.com/office/powerpoint/2010/main" val="222182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490250-5B15-4EF9-9179-AD55AAD99530}"/>
              </a:ext>
            </a:extLst>
          </p:cNvPr>
          <p:cNvSpPr>
            <a:spLocks noGrp="1"/>
          </p:cNvSpPr>
          <p:nvPr>
            <p:ph type="body" sz="quarter" idx="12"/>
          </p:nvPr>
        </p:nvSpPr>
        <p:spPr/>
        <p:txBody>
          <a:bodyPr/>
          <a:lstStyle/>
          <a:p>
            <a:r>
              <a:rPr lang="en-GB" dirty="0"/>
              <a:t>Client-centric development model</a:t>
            </a:r>
          </a:p>
        </p:txBody>
      </p:sp>
      <p:sp>
        <p:nvSpPr>
          <p:cNvPr id="3" name="Text Placeholder 2"/>
          <p:cNvSpPr>
            <a:spLocks noGrp="1"/>
          </p:cNvSpPr>
          <p:nvPr>
            <p:ph type="body" sz="quarter" idx="11"/>
          </p:nvPr>
        </p:nvSpPr>
        <p:spPr/>
        <p:txBody>
          <a:bodyPr/>
          <a:lstStyle/>
          <a:p>
            <a:r>
              <a:rPr lang="en-GB" b="1" dirty="0"/>
              <a:t>Primarily implemented on the client</a:t>
            </a:r>
          </a:p>
          <a:p>
            <a:pPr marL="457196" lvl="1" indent="-285750"/>
            <a:r>
              <a:rPr lang="en-GB" dirty="0"/>
              <a:t>Presentation layer driven from client script</a:t>
            </a:r>
          </a:p>
          <a:p>
            <a:pPr marL="457196" lvl="1" indent="-285750"/>
            <a:r>
              <a:rPr lang="en-GB" dirty="0"/>
              <a:t>Uses HTML, CSS and JavaScript</a:t>
            </a:r>
          </a:p>
          <a:p>
            <a:r>
              <a:rPr lang="en-GB" b="1" dirty="0"/>
              <a:t>This means:</a:t>
            </a:r>
          </a:p>
          <a:p>
            <a:pPr marL="457196" lvl="1" indent="-285750"/>
            <a:r>
              <a:rPr lang="en-GB" dirty="0"/>
              <a:t>First request</a:t>
            </a:r>
          </a:p>
          <a:p>
            <a:pPr marL="641341" lvl="4" indent="-285750"/>
            <a:r>
              <a:rPr lang="en-GB" dirty="0"/>
              <a:t>A smarter, more interactive application is delivered from the server</a:t>
            </a:r>
          </a:p>
          <a:p>
            <a:pPr marL="0" lvl="1" indent="0">
              <a:buNone/>
            </a:pPr>
            <a:r>
              <a:rPr lang="en-GB" b="1" dirty="0"/>
              <a:t>Subsequently:</a:t>
            </a:r>
          </a:p>
          <a:p>
            <a:pPr marL="374648" lvl="3" indent="-285750">
              <a:buFont typeface="Arial" panose="020B0604020202020204" pitchFamily="34" charset="0"/>
              <a:buChar char="•"/>
            </a:pPr>
            <a:r>
              <a:rPr lang="en-GB" dirty="0"/>
              <a:t>Less interaction between the browser and the server</a:t>
            </a:r>
          </a:p>
          <a:p>
            <a:r>
              <a:rPr lang="en-GB" b="1" dirty="0"/>
              <a:t>Which:</a:t>
            </a:r>
          </a:p>
          <a:p>
            <a:pPr marL="457196" lvl="1" indent="-285750"/>
            <a:r>
              <a:rPr lang="en-GB" dirty="0"/>
              <a:t>Encourages greater interaction with the user</a:t>
            </a:r>
          </a:p>
          <a:p>
            <a:pPr marL="457196" lvl="1" indent="-285750"/>
            <a:r>
              <a:rPr lang="en-GB" dirty="0"/>
              <a:t>Provides a richer, more intuitive experience</a:t>
            </a:r>
          </a:p>
        </p:txBody>
      </p:sp>
    </p:spTree>
    <p:extLst>
      <p:ext uri="{BB962C8B-B14F-4D97-AF65-F5344CB8AC3E}">
        <p14:creationId xmlns:p14="http://schemas.microsoft.com/office/powerpoint/2010/main" val="3323439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0DE8F2-3086-4B20-8802-C385B9058636}"/>
              </a:ext>
            </a:extLst>
          </p:cNvPr>
          <p:cNvSpPr>
            <a:spLocks noGrp="1"/>
          </p:cNvSpPr>
          <p:nvPr>
            <p:ph type="body" sz="quarter" idx="12"/>
          </p:nvPr>
        </p:nvSpPr>
        <p:spPr/>
        <p:txBody>
          <a:bodyPr/>
          <a:lstStyle/>
          <a:p>
            <a:r>
              <a:rPr lang="en-GB" dirty="0"/>
              <a:t>Server-centric development model </a:t>
            </a:r>
          </a:p>
        </p:txBody>
      </p:sp>
      <p:sp>
        <p:nvSpPr>
          <p:cNvPr id="3" name="Text Placeholder 2"/>
          <p:cNvSpPr>
            <a:spLocks noGrp="1"/>
          </p:cNvSpPr>
          <p:nvPr>
            <p:ph type="body" sz="quarter" idx="11"/>
          </p:nvPr>
        </p:nvSpPr>
        <p:spPr/>
        <p:txBody>
          <a:bodyPr/>
          <a:lstStyle/>
          <a:p>
            <a:r>
              <a:rPr lang="en-GB" b="1" dirty="0"/>
              <a:t>Primarily implemented on the server</a:t>
            </a:r>
          </a:p>
          <a:p>
            <a:pPr marL="457196" lvl="1" indent="-285750"/>
            <a:r>
              <a:rPr lang="en-GB" dirty="0"/>
              <a:t>Application logic and most UI decisions remain on the server</a:t>
            </a:r>
          </a:p>
          <a:p>
            <a:r>
              <a:rPr lang="en-GB" b="1" dirty="0"/>
              <a:t>This means:</a:t>
            </a:r>
          </a:p>
          <a:p>
            <a:pPr marL="457196" lvl="1" indent="-285750"/>
            <a:r>
              <a:rPr lang="en-GB" dirty="0"/>
              <a:t>First request</a:t>
            </a:r>
          </a:p>
          <a:p>
            <a:pPr marL="641341" lvl="4" indent="-285750"/>
            <a:r>
              <a:rPr lang="en-GB" dirty="0"/>
              <a:t>A regular page is retrieved from the server</a:t>
            </a:r>
          </a:p>
          <a:p>
            <a:pPr marL="0" lvl="1" indent="0">
              <a:buNone/>
            </a:pPr>
            <a:r>
              <a:rPr lang="en-GB" b="1" dirty="0"/>
              <a:t>Subsequently:</a:t>
            </a:r>
          </a:p>
          <a:p>
            <a:pPr lvl="4"/>
            <a:r>
              <a:rPr lang="en-GB" dirty="0"/>
              <a:t>Incremental page updates are sent to the client</a:t>
            </a:r>
          </a:p>
          <a:p>
            <a:r>
              <a:rPr lang="en-GB" b="1" dirty="0"/>
              <a:t>Which:</a:t>
            </a:r>
          </a:p>
          <a:p>
            <a:pPr marL="457196" lvl="1" indent="-285750"/>
            <a:r>
              <a:rPr lang="en-GB" dirty="0"/>
              <a:t>Reduces latency and increases interactivity</a:t>
            </a:r>
          </a:p>
          <a:p>
            <a:pPr marL="457196" lvl="1" indent="-285750"/>
            <a:r>
              <a:rPr lang="en-GB" dirty="0"/>
              <a:t>Gives the opportunity to keep core UI and application logic on the server </a:t>
            </a:r>
            <a:endParaRPr lang="en-US" dirty="0"/>
          </a:p>
        </p:txBody>
      </p:sp>
    </p:spTree>
    <p:extLst>
      <p:ext uri="{BB962C8B-B14F-4D97-AF65-F5344CB8AC3E}">
        <p14:creationId xmlns:p14="http://schemas.microsoft.com/office/powerpoint/2010/main" val="2592836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2D6723-BB2C-4D64-99EA-C639A06D72FC}"/>
              </a:ext>
            </a:extLst>
          </p:cNvPr>
          <p:cNvSpPr>
            <a:spLocks noGrp="1"/>
          </p:cNvSpPr>
          <p:nvPr>
            <p:ph type="body" sz="quarter" idx="12"/>
          </p:nvPr>
        </p:nvSpPr>
        <p:spPr/>
        <p:txBody>
          <a:bodyPr/>
          <a:lstStyle/>
          <a:p>
            <a:r>
              <a:rPr lang="en-GB" dirty="0"/>
              <a:t>Asynchronous JavaScript - enabling technologies</a:t>
            </a:r>
          </a:p>
        </p:txBody>
      </p:sp>
      <p:sp>
        <p:nvSpPr>
          <p:cNvPr id="3" name="Text Placeholder 2"/>
          <p:cNvSpPr>
            <a:spLocks noGrp="1"/>
          </p:cNvSpPr>
          <p:nvPr>
            <p:ph type="body" sz="quarter" idx="11"/>
          </p:nvPr>
        </p:nvSpPr>
        <p:spPr>
          <a:xfrm>
            <a:off x="376237" y="1647825"/>
            <a:ext cx="11431587" cy="4830764"/>
          </a:xfrm>
        </p:spPr>
        <p:txBody>
          <a:bodyPr/>
          <a:lstStyle/>
          <a:p>
            <a:pPr marL="285750" indent="-285750">
              <a:buFont typeface="Arial" panose="020B0604020202020204" pitchFamily="34" charset="0"/>
              <a:buChar char="•"/>
            </a:pPr>
            <a:r>
              <a:rPr lang="en-GB" dirty="0"/>
              <a:t>CSS, DOM, JavaScript, and an Asynchronous Request API</a:t>
            </a:r>
          </a:p>
          <a:p>
            <a:endParaRPr lang="en-GB" dirty="0"/>
          </a:p>
        </p:txBody>
      </p:sp>
      <p:grpSp>
        <p:nvGrpSpPr>
          <p:cNvPr id="5" name="Group 4"/>
          <p:cNvGrpSpPr/>
          <p:nvPr/>
        </p:nvGrpSpPr>
        <p:grpSpPr>
          <a:xfrm>
            <a:off x="1904494" y="1894067"/>
            <a:ext cx="8375071" cy="4233719"/>
            <a:chOff x="155865" y="1798786"/>
            <a:chExt cx="8375071" cy="4233719"/>
          </a:xfrm>
        </p:grpSpPr>
        <p:graphicFrame>
          <p:nvGraphicFramePr>
            <p:cNvPr id="6" name="Diagram 5"/>
            <p:cNvGraphicFramePr/>
            <p:nvPr>
              <p:extLst>
                <p:ext uri="{D42A27DB-BD31-4B8C-83A1-F6EECF244321}">
                  <p14:modId xmlns:p14="http://schemas.microsoft.com/office/powerpoint/2010/main" val="591931604"/>
                </p:ext>
              </p:extLst>
            </p:nvPr>
          </p:nvGraphicFramePr>
          <p:xfrm>
            <a:off x="155865" y="1968505"/>
            <a:ext cx="550718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823998825"/>
                </p:ext>
              </p:extLst>
            </p:nvPr>
          </p:nvGraphicFramePr>
          <p:xfrm>
            <a:off x="6442363" y="1798786"/>
            <a:ext cx="2088573"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5" descr="ServerComputer.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946900" y="2951163"/>
              <a:ext cx="925513"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6"/>
            <p:cNvSpPr>
              <a:spLocks noChangeArrowheads="1"/>
            </p:cNvSpPr>
            <p:nvPr/>
          </p:nvSpPr>
          <p:spPr bwMode="auto">
            <a:xfrm>
              <a:off x="2930525" y="2608263"/>
              <a:ext cx="1673225" cy="612775"/>
            </a:xfrm>
            <a:prstGeom prst="roundRect">
              <a:avLst>
                <a:gd name="adj" fmla="val 16667"/>
              </a:avLst>
            </a:prstGeom>
            <a:solidFill>
              <a:srgbClr val="EECF40"/>
            </a:solidFill>
            <a:ln w="9525" algn="ctr">
              <a:noFill/>
              <a:round/>
              <a:headEnd/>
              <a:tailEnd/>
            </a:ln>
          </p:spPr>
          <p:txBody>
            <a:bodyPr>
              <a:spAutoFit/>
            </a:bodyPr>
            <a:lstStyle/>
            <a:p>
              <a:pPr algn="ctr"/>
              <a:br>
                <a:rPr lang="en-GB" sz="800" dirty="0">
                  <a:solidFill>
                    <a:schemeClr val="bg1"/>
                  </a:solidFill>
                  <a:latin typeface="Courier New" panose="02070309020205020404" pitchFamily="49" charset="0"/>
                  <a:cs typeface="Courier New" panose="02070309020205020404" pitchFamily="49" charset="0"/>
                </a:rPr>
              </a:br>
              <a:r>
                <a:rPr lang="en-GB" sz="1400" b="1" dirty="0">
                  <a:solidFill>
                    <a:schemeClr val="bg1"/>
                  </a:solidFill>
                  <a:latin typeface="Courier New" panose="02070309020205020404" pitchFamily="49" charset="0"/>
                  <a:cs typeface="Courier New" panose="02070309020205020404" pitchFamily="49" charset="0"/>
                </a:rPr>
                <a:t>JavaScript</a:t>
              </a:r>
              <a:br>
                <a:rPr lang="en-US" dirty="0">
                  <a:solidFill>
                    <a:schemeClr val="bg1"/>
                  </a:solidFill>
                  <a:latin typeface="Courier New" panose="02070309020205020404" pitchFamily="49" charset="0"/>
                  <a:cs typeface="Courier New" panose="02070309020205020404" pitchFamily="49" charset="0"/>
                </a:rPr>
              </a:br>
              <a:endParaRPr lang="en-GB" sz="800" b="1" dirty="0">
                <a:solidFill>
                  <a:schemeClr val="bg1"/>
                </a:solidFill>
                <a:latin typeface="Courier New" panose="02070309020205020404" pitchFamily="49" charset="0"/>
                <a:cs typeface="Courier New" panose="02070309020205020404" pitchFamily="49" charset="0"/>
              </a:endParaRPr>
            </a:p>
          </p:txBody>
        </p:sp>
        <p:sp>
          <p:nvSpPr>
            <p:cNvPr id="10" name="Rounded Rectangle 7"/>
            <p:cNvSpPr>
              <a:spLocks noChangeArrowheads="1"/>
            </p:cNvSpPr>
            <p:nvPr/>
          </p:nvSpPr>
          <p:spPr bwMode="auto">
            <a:xfrm>
              <a:off x="2971800" y="3956050"/>
              <a:ext cx="1776413" cy="851297"/>
            </a:xfrm>
            <a:prstGeom prst="roundRect">
              <a:avLst>
                <a:gd name="adj" fmla="val 16667"/>
              </a:avLst>
            </a:prstGeom>
            <a:solidFill>
              <a:srgbClr val="FFD217"/>
            </a:solidFill>
            <a:ln w="9525" algn="ctr">
              <a:noFill/>
              <a:round/>
              <a:headEnd/>
              <a:tailEnd/>
            </a:ln>
          </p:spPr>
          <p:txBody>
            <a:bodyPr wrap="square">
              <a:spAutoFit/>
            </a:bodyPr>
            <a:lstStyle/>
            <a:p>
              <a:pPr algn="ctr"/>
              <a:br>
                <a:rPr lang="en-GB" sz="800" dirty="0">
                  <a:solidFill>
                    <a:schemeClr val="bg1"/>
                  </a:solidFill>
                  <a:latin typeface="Courier New" panose="02070309020205020404" pitchFamily="49" charset="0"/>
                  <a:cs typeface="Courier New" panose="02070309020205020404" pitchFamily="49" charset="0"/>
                </a:rPr>
              </a:br>
              <a:r>
                <a:rPr lang="en-GB" sz="1400" b="1" dirty="0">
                  <a:solidFill>
                    <a:schemeClr val="bg1"/>
                  </a:solidFill>
                  <a:latin typeface="Courier New" panose="02070309020205020404" pitchFamily="49" charset="0"/>
                  <a:cs typeface="Courier New" panose="02070309020205020404" pitchFamily="49" charset="0"/>
                </a:rPr>
                <a:t>Asynchronous Request</a:t>
              </a:r>
              <a:br>
                <a:rPr lang="en-US" dirty="0">
                  <a:solidFill>
                    <a:schemeClr val="bg1"/>
                  </a:solidFill>
                  <a:latin typeface="Courier New" panose="02070309020205020404" pitchFamily="49" charset="0"/>
                  <a:cs typeface="Courier New" panose="02070309020205020404" pitchFamily="49" charset="0"/>
                </a:rPr>
              </a:br>
              <a:endParaRPr lang="en-GB" sz="800" b="1" dirty="0">
                <a:solidFill>
                  <a:schemeClr val="bg1"/>
                </a:solidFill>
                <a:latin typeface="Courier New" panose="02070309020205020404" pitchFamily="49" charset="0"/>
                <a:cs typeface="Courier New" panose="02070309020205020404" pitchFamily="49" charset="0"/>
              </a:endParaRPr>
            </a:p>
          </p:txBody>
        </p:sp>
        <p:sp>
          <p:nvSpPr>
            <p:cNvPr id="11" name="Flowchart: Multidocument 10"/>
            <p:cNvSpPr/>
            <p:nvPr/>
          </p:nvSpPr>
          <p:spPr bwMode="auto">
            <a:xfrm>
              <a:off x="1267691" y="2317173"/>
              <a:ext cx="945572" cy="924401"/>
            </a:xfrm>
            <a:prstGeom prst="flowChartMultidocument">
              <a:avLst/>
            </a:prstGeom>
            <a:solidFill>
              <a:srgbClr val="FFD217"/>
            </a:solidFill>
            <a:ln w="9525" cap="flat" cmpd="sng" algn="ctr">
              <a:noFill/>
              <a:prstDash val="solid"/>
              <a:round/>
              <a:headEnd type="none" w="med" len="med"/>
              <a:tailEnd type="none" w="med" len="med"/>
            </a:ln>
            <a:effectLst/>
            <a:scene3d>
              <a:camera prst="orthographicFront">
                <a:rot lat="0" lon="10800000" rev="0"/>
              </a:camera>
              <a:lightRig rig="threePt" dir="t"/>
            </a:scene3d>
          </p:spPr>
          <p:txBody>
            <a:bodyPr>
              <a:spAutoFit/>
            </a:bodyPr>
            <a:lstStyle/>
            <a:p>
              <a:pPr algn="ctr">
                <a:defRPr/>
              </a:pPr>
              <a:endParaRPr lang="en-GB" sz="1400" b="1" dirty="0">
                <a:solidFill>
                  <a:schemeClr val="bg1"/>
                </a:solidFill>
                <a:latin typeface="Courier New" panose="02070309020205020404" pitchFamily="49" charset="0"/>
                <a:cs typeface="Courier New" panose="02070309020205020404" pitchFamily="49" charset="0"/>
              </a:endParaRPr>
            </a:p>
            <a:p>
              <a:pPr algn="ctr">
                <a:defRPr/>
              </a:pPr>
              <a:r>
                <a:rPr lang="en-GB" sz="1400" b="1" dirty="0">
                  <a:solidFill>
                    <a:schemeClr val="bg1"/>
                  </a:solidFill>
                  <a:latin typeface="Courier New" panose="02070309020205020404" pitchFamily="49" charset="0"/>
                  <a:cs typeface="Courier New" panose="02070309020205020404" pitchFamily="49" charset="0"/>
                </a:rPr>
                <a:t> </a:t>
              </a:r>
            </a:p>
            <a:p>
              <a:pPr algn="ctr">
                <a:defRPr/>
              </a:pPr>
              <a:endParaRPr lang="en-US" sz="1400" b="1" dirty="0">
                <a:solidFill>
                  <a:schemeClr val="bg1"/>
                </a:solidFill>
                <a:latin typeface="Courier New" panose="02070309020205020404" pitchFamily="49" charset="0"/>
                <a:cs typeface="Courier New" panose="02070309020205020404" pitchFamily="49" charset="0"/>
              </a:endParaRPr>
            </a:p>
          </p:txBody>
        </p:sp>
        <p:sp>
          <p:nvSpPr>
            <p:cNvPr id="12" name="TextBox 10"/>
            <p:cNvSpPr txBox="1">
              <a:spLocks noChangeArrowheads="1"/>
            </p:cNvSpPr>
            <p:nvPr/>
          </p:nvSpPr>
          <p:spPr bwMode="auto">
            <a:xfrm>
              <a:off x="1444625" y="2695216"/>
              <a:ext cx="82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50000"/>
                </a:spcBef>
                <a:spcAft>
                  <a:spcPct val="0"/>
                </a:spcAft>
                <a:defRPr sz="1000">
                  <a:solidFill>
                    <a:schemeClr val="tx1"/>
                  </a:solidFill>
                  <a:latin typeface="Arial" charset="0"/>
                </a:defRPr>
              </a:lvl6pPr>
              <a:lvl7pPr marL="2971800" indent="-228600" eaLnBrk="0" fontAlgn="base" hangingPunct="0">
                <a:spcBef>
                  <a:spcPct val="50000"/>
                </a:spcBef>
                <a:spcAft>
                  <a:spcPct val="0"/>
                </a:spcAft>
                <a:defRPr sz="1000">
                  <a:solidFill>
                    <a:schemeClr val="tx1"/>
                  </a:solidFill>
                  <a:latin typeface="Arial" charset="0"/>
                </a:defRPr>
              </a:lvl7pPr>
              <a:lvl8pPr marL="3429000" indent="-228600" eaLnBrk="0" fontAlgn="base" hangingPunct="0">
                <a:spcBef>
                  <a:spcPct val="50000"/>
                </a:spcBef>
                <a:spcAft>
                  <a:spcPct val="0"/>
                </a:spcAft>
                <a:defRPr sz="1000">
                  <a:solidFill>
                    <a:schemeClr val="tx1"/>
                  </a:solidFill>
                  <a:latin typeface="Arial" charset="0"/>
                </a:defRPr>
              </a:lvl8pPr>
              <a:lvl9pPr marL="3886200" indent="-228600" eaLnBrk="0" fontAlgn="base" hangingPunct="0">
                <a:spcBef>
                  <a:spcPct val="50000"/>
                </a:spcBef>
                <a:spcAft>
                  <a:spcPct val="0"/>
                </a:spcAft>
                <a:defRPr sz="1000">
                  <a:solidFill>
                    <a:schemeClr val="tx1"/>
                  </a:solidFill>
                  <a:latin typeface="Arial" charset="0"/>
                </a:defRPr>
              </a:lvl9pPr>
            </a:lstStyle>
            <a:p>
              <a:r>
                <a:rPr lang="en-GB" sz="1400" b="1" dirty="0">
                  <a:solidFill>
                    <a:schemeClr val="bg1"/>
                  </a:solidFill>
                </a:rPr>
                <a:t>CSS</a:t>
              </a:r>
              <a:endParaRPr lang="en-US" sz="1400" b="1" dirty="0">
                <a:solidFill>
                  <a:schemeClr val="bg1"/>
                </a:solidFill>
              </a:endParaRPr>
            </a:p>
          </p:txBody>
        </p:sp>
        <p:sp>
          <p:nvSpPr>
            <p:cNvPr id="13" name="Rounded Rectangle 11"/>
            <p:cNvSpPr>
              <a:spLocks noChangeArrowheads="1"/>
            </p:cNvSpPr>
            <p:nvPr/>
          </p:nvSpPr>
          <p:spPr bwMode="auto">
            <a:xfrm>
              <a:off x="1055688" y="3965575"/>
              <a:ext cx="1673225" cy="612775"/>
            </a:xfrm>
            <a:prstGeom prst="roundRect">
              <a:avLst>
                <a:gd name="adj" fmla="val 16667"/>
              </a:avLst>
            </a:prstGeom>
            <a:solidFill>
              <a:srgbClr val="FFD217"/>
            </a:solidFill>
            <a:ln w="9525" algn="ctr">
              <a:noFill/>
              <a:round/>
              <a:headEnd/>
              <a:tailEnd/>
            </a:ln>
          </p:spPr>
          <p:txBody>
            <a:bodyPr>
              <a:spAutoFit/>
            </a:bodyPr>
            <a:lstStyle/>
            <a:p>
              <a:pPr algn="ctr"/>
              <a:br>
                <a:rPr lang="en-GB" sz="800" dirty="0">
                  <a:solidFill>
                    <a:schemeClr val="bg1"/>
                  </a:solidFill>
                  <a:latin typeface="Courier New" panose="02070309020205020404" pitchFamily="49" charset="0"/>
                  <a:cs typeface="Courier New" panose="02070309020205020404" pitchFamily="49" charset="0"/>
                </a:rPr>
              </a:br>
              <a:r>
                <a:rPr lang="en-GB" sz="1400" b="1" dirty="0">
                  <a:solidFill>
                    <a:schemeClr val="bg1"/>
                  </a:solidFill>
                  <a:latin typeface="Courier New" panose="02070309020205020404" pitchFamily="49" charset="0"/>
                  <a:cs typeface="Courier New" panose="02070309020205020404" pitchFamily="49" charset="0"/>
                </a:rPr>
                <a:t>DOM</a:t>
              </a:r>
              <a:br>
                <a:rPr lang="en-US" dirty="0">
                  <a:solidFill>
                    <a:schemeClr val="bg1"/>
                  </a:solidFill>
                  <a:latin typeface="Courier New" panose="02070309020205020404" pitchFamily="49" charset="0"/>
                  <a:cs typeface="Courier New" panose="02070309020205020404" pitchFamily="49" charset="0"/>
                </a:rPr>
              </a:br>
              <a:endParaRPr lang="en-GB" sz="800" b="1" dirty="0">
                <a:solidFill>
                  <a:schemeClr val="bg1"/>
                </a:solidFill>
                <a:latin typeface="Courier New" panose="02070309020205020404" pitchFamily="49" charset="0"/>
                <a:cs typeface="Courier New" panose="02070309020205020404" pitchFamily="49" charset="0"/>
              </a:endParaRPr>
            </a:p>
          </p:txBody>
        </p:sp>
        <p:cxnSp>
          <p:nvCxnSpPr>
            <p:cNvPr id="14" name="Straight Arrow Connector 33"/>
            <p:cNvCxnSpPr>
              <a:cxnSpLocks noChangeShapeType="1"/>
            </p:cNvCxnSpPr>
            <p:nvPr/>
          </p:nvCxnSpPr>
          <p:spPr bwMode="auto">
            <a:xfrm>
              <a:off x="2338388" y="2889250"/>
              <a:ext cx="498475" cy="1588"/>
            </a:xfrm>
            <a:prstGeom prst="straightConnector1">
              <a:avLst/>
            </a:prstGeom>
            <a:ln>
              <a:headEnd type="arrow" w="med" len="med"/>
              <a:tailEnd type="arrow" w="med" len="me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cxnSp>
        <p:cxnSp>
          <p:nvCxnSpPr>
            <p:cNvPr id="15" name="Straight Arrow Connector 35"/>
            <p:cNvCxnSpPr>
              <a:cxnSpLocks noChangeShapeType="1"/>
            </p:cNvCxnSpPr>
            <p:nvPr/>
          </p:nvCxnSpPr>
          <p:spPr bwMode="auto">
            <a:xfrm flipV="1">
              <a:off x="2265363" y="3303588"/>
              <a:ext cx="644525" cy="582612"/>
            </a:xfrm>
            <a:prstGeom prst="straightConnector1">
              <a:avLst/>
            </a:prstGeom>
            <a:ln>
              <a:headEnd type="arrow" w="med" len="med"/>
              <a:tailEnd type="arrow" w="med" len="me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cxnSp>
        <p:cxnSp>
          <p:nvCxnSpPr>
            <p:cNvPr id="16" name="Straight Arrow Connector 37"/>
            <p:cNvCxnSpPr>
              <a:cxnSpLocks noChangeShapeType="1"/>
            </p:cNvCxnSpPr>
            <p:nvPr/>
          </p:nvCxnSpPr>
          <p:spPr bwMode="auto">
            <a:xfrm rot="5400000">
              <a:off x="3559176" y="3600450"/>
              <a:ext cx="468312" cy="1587"/>
            </a:xfrm>
            <a:prstGeom prst="straightConnector1">
              <a:avLst/>
            </a:prstGeom>
            <a:ln>
              <a:headEnd type="arrow" w="med" len="med"/>
              <a:tailEnd type="arrow" w="med" len="me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cxnSp>
        <p:cxnSp>
          <p:nvCxnSpPr>
            <p:cNvPr id="17" name="Straight Arrow Connector 39"/>
            <p:cNvCxnSpPr>
              <a:cxnSpLocks noChangeShapeType="1"/>
            </p:cNvCxnSpPr>
            <p:nvPr/>
          </p:nvCxnSpPr>
          <p:spPr bwMode="auto">
            <a:xfrm flipV="1">
              <a:off x="4748213" y="3625850"/>
              <a:ext cx="1974850" cy="676275"/>
            </a:xfrm>
            <a:prstGeom prst="straightConnector1">
              <a:avLst/>
            </a:prstGeom>
            <a:ln>
              <a:headEnd type="arrow" w="med" len="med"/>
              <a:tailEnd type="arrow" w="med" len="me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754253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80DA-C7B2-6F4E-911E-1C591779A503}"/>
              </a:ext>
            </a:extLst>
          </p:cNvPr>
          <p:cNvSpPr>
            <a:spLocks noGrp="1"/>
          </p:cNvSpPr>
          <p:nvPr>
            <p:ph type="ctrTitle"/>
          </p:nvPr>
        </p:nvSpPr>
        <p:spPr>
          <a:xfrm>
            <a:off x="384784" y="2683935"/>
            <a:ext cx="5619141" cy="902546"/>
          </a:xfrm>
        </p:spPr>
        <p:txBody>
          <a:bodyPr/>
          <a:lstStyle/>
          <a:p>
            <a:r>
              <a:rPr lang="en-GB" dirty="0"/>
              <a:t>JSON</a:t>
            </a:r>
            <a:br>
              <a:rPr lang="en-GB" dirty="0"/>
            </a:br>
            <a:br>
              <a:rPr lang="en-GB" dirty="0"/>
            </a:br>
            <a:endParaRPr lang="en-GB" dirty="0"/>
          </a:p>
        </p:txBody>
      </p:sp>
      <p:sp>
        <p:nvSpPr>
          <p:cNvPr id="4" name="Subtitle 2">
            <a:extLst>
              <a:ext uri="{FF2B5EF4-FFF2-40B4-BE49-F238E27FC236}">
                <a16:creationId xmlns:a16="http://schemas.microsoft.com/office/drawing/2014/main" id="{1B60B419-A537-46AF-ADF8-2224807420D5}"/>
              </a:ext>
            </a:extLst>
          </p:cNvPr>
          <p:cNvSpPr txBox="1">
            <a:spLocks/>
          </p:cNvSpPr>
          <p:nvPr/>
        </p:nvSpPr>
        <p:spPr>
          <a:xfrm>
            <a:off x="384784" y="3611772"/>
            <a:ext cx="3177023" cy="452229"/>
          </a:xfrm>
          <a:prstGeom prst="rect">
            <a:avLst/>
          </a:prstGeom>
        </p:spPr>
        <p:txBody>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JavaScript Fundamentals</a:t>
            </a:r>
          </a:p>
        </p:txBody>
      </p:sp>
    </p:spTree>
    <p:extLst>
      <p:ext uri="{BB962C8B-B14F-4D97-AF65-F5344CB8AC3E}">
        <p14:creationId xmlns:p14="http://schemas.microsoft.com/office/powerpoint/2010/main" val="2169193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C36825E-C11F-48B5-B69D-83A68DC21761}"/>
              </a:ext>
            </a:extLst>
          </p:cNvPr>
          <p:cNvSpPr>
            <a:spLocks noGrp="1"/>
          </p:cNvSpPr>
          <p:nvPr>
            <p:ph type="body" sz="quarter" idx="10"/>
          </p:nvPr>
        </p:nvSpPr>
        <p:spPr/>
        <p:txBody>
          <a:bodyPr/>
          <a:lstStyle/>
          <a:p>
            <a:r>
              <a:rPr lang="en-GB" dirty="0"/>
              <a:t>JavaScript Object Notation (JSON)</a:t>
            </a:r>
          </a:p>
        </p:txBody>
      </p:sp>
      <p:sp>
        <p:nvSpPr>
          <p:cNvPr id="7" name="Text Placeholder 6">
            <a:extLst>
              <a:ext uri="{FF2B5EF4-FFF2-40B4-BE49-F238E27FC236}">
                <a16:creationId xmlns:a16="http://schemas.microsoft.com/office/drawing/2014/main" id="{8CA64AF6-9452-4A4E-B817-DCD625D5C8FE}"/>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Lightweight data-interchange format</a:t>
            </a:r>
          </a:p>
          <a:p>
            <a:pPr marL="465750" lvl="1" indent="-285750"/>
            <a:r>
              <a:rPr lang="en-GB" dirty="0"/>
              <a:t>Compared to XML</a:t>
            </a:r>
          </a:p>
          <a:p>
            <a:pPr marL="285750" indent="-285750">
              <a:buFont typeface="Arial" panose="020B0604020202020204" pitchFamily="34" charset="0"/>
              <a:buChar char="•"/>
            </a:pPr>
            <a:r>
              <a:rPr lang="en-GB" dirty="0"/>
              <a:t>Simple format</a:t>
            </a:r>
          </a:p>
          <a:p>
            <a:pPr marL="465750" lvl="1" indent="-285750"/>
            <a:r>
              <a:rPr lang="en-GB" dirty="0"/>
              <a:t>Easy for humans to read and write</a:t>
            </a:r>
          </a:p>
          <a:p>
            <a:pPr marL="465750" lvl="1" indent="-285750"/>
            <a:r>
              <a:rPr lang="en-GB" dirty="0"/>
              <a:t>Easy for machines to parse and generate</a:t>
            </a:r>
          </a:p>
          <a:p>
            <a:pPr marL="285750" indent="-285750">
              <a:buFont typeface="Arial" panose="020B0604020202020204" pitchFamily="34" charset="0"/>
              <a:buChar char="•"/>
            </a:pPr>
            <a:r>
              <a:rPr lang="en-GB" dirty="0"/>
              <a:t>JSON is a text format</a:t>
            </a:r>
          </a:p>
          <a:p>
            <a:pPr marL="465750" lvl="1" indent="-285750"/>
            <a:r>
              <a:rPr lang="en-GB" dirty="0"/>
              <a:t>Programming language independent</a:t>
            </a:r>
          </a:p>
          <a:p>
            <a:pPr marL="465750" lvl="1" indent="-285750"/>
            <a:r>
              <a:rPr lang="en-GB" dirty="0"/>
              <a:t>Conventions familiar to programmers of the C-family of languages, including C# and JavaScript</a:t>
            </a:r>
          </a:p>
          <a:p>
            <a:endParaRPr lang="en-GB" dirty="0"/>
          </a:p>
        </p:txBody>
      </p:sp>
    </p:spTree>
    <p:extLst>
      <p:ext uri="{BB962C8B-B14F-4D97-AF65-F5344CB8AC3E}">
        <p14:creationId xmlns:p14="http://schemas.microsoft.com/office/powerpoint/2010/main" val="5445201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QA Basic">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Basic" id="{A10D7A89-79AD-4AA9-951C-98FCA5A8A4E2}" vid="{719DDB28-87AF-4252-ADBD-3709B6E81C5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2.xml><?xml version="1.0" encoding="utf-8"?>
<ds:datastoreItem xmlns:ds="http://schemas.openxmlformats.org/officeDocument/2006/customXml" ds:itemID="{D54FD4C0-AF61-4457-ADCF-4CFE3F92DA4C}">
  <ds:schemaRefs>
    <ds:schemaRef ds:uri="http://purl.org/dc/elements/1.1/"/>
    <ds:schemaRef ds:uri="http://schemas.openxmlformats.org/package/2006/metadata/core-propertie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448C177D-8930-4CE7-B892-EC306B91C362"/>
    <ds:schemaRef ds:uri="http://www.w3.org/XML/1998/namespace"/>
  </ds:schemaRefs>
</ds:datastoreItem>
</file>

<file path=customXml/itemProps3.xml><?xml version="1.0" encoding="utf-8"?>
<ds:datastoreItem xmlns:ds="http://schemas.openxmlformats.org/officeDocument/2006/customXml" ds:itemID="{9304CEA3-CCCB-4F97-89FF-5144E79D55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C177D-8930-4CE7-B892-EC306B91C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866</TotalTime>
  <Words>4391</Words>
  <Application>Microsoft Office PowerPoint</Application>
  <PresentationFormat>Widescreen</PresentationFormat>
  <Paragraphs>430</Paragraphs>
  <Slides>38</Slides>
  <Notes>38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38</vt:i4>
      </vt:variant>
    </vt:vector>
  </HeadingPairs>
  <TitlesOfParts>
    <vt:vector size="50" baseType="lpstr">
      <vt:lpstr>Arial</vt:lpstr>
      <vt:lpstr>Calibri</vt:lpstr>
      <vt:lpstr>Courier New</vt:lpstr>
      <vt:lpstr>Montserrat</vt:lpstr>
      <vt:lpstr>Montserrat Black</vt:lpstr>
      <vt:lpstr>Segoe UI</vt:lpstr>
      <vt:lpstr>Master_Primary_Colors</vt:lpstr>
      <vt:lpstr>Master_Red_and_Purple</vt:lpstr>
      <vt:lpstr>Master_Yellow_and_Orange</vt:lpstr>
      <vt:lpstr>Master_Blue</vt:lpstr>
      <vt:lpstr>Master_Neutral</vt:lpstr>
      <vt:lpstr>QA Basic</vt:lpstr>
      <vt:lpstr>Asynchronous JavaScript</vt:lpstr>
      <vt:lpstr>PowerPoint Presentation</vt:lpstr>
      <vt:lpstr>PowerPoint Presentation</vt:lpstr>
      <vt:lpstr>PowerPoint Presentation</vt:lpstr>
      <vt:lpstr>PowerPoint Presentation</vt:lpstr>
      <vt:lpstr>PowerPoint Presentation</vt:lpstr>
      <vt:lpstr>PowerPoint Presentation</vt:lpstr>
      <vt:lpstr>JSON  </vt:lpstr>
      <vt:lpstr>PowerPoint Presentation</vt:lpstr>
      <vt:lpstr>PowerPoint Presentation</vt:lpstr>
      <vt:lpstr>PowerPoint Presentation</vt:lpstr>
      <vt:lpstr>PowerPoint Presentation</vt:lpstr>
      <vt:lpstr>PowerPoint Presentation</vt:lpstr>
      <vt:lpstr>PowerPoint Presentation</vt:lpstr>
      <vt:lpstr>QuickLab 16a – create some JSON</vt:lpstr>
      <vt:lpstr>Promises</vt:lpstr>
      <vt:lpstr>PowerPoint Presentation</vt:lpstr>
      <vt:lpstr>PowerPoint Presentation</vt:lpstr>
      <vt:lpstr>PowerPoint Presentation</vt:lpstr>
      <vt:lpstr>PowerPoint Presentation</vt:lpstr>
      <vt:lpstr>QuickLab 16b – promises</vt:lpstr>
      <vt:lpstr>Fetch</vt:lpstr>
      <vt:lpstr>PowerPoint Presentation</vt:lpstr>
      <vt:lpstr>PowerPoint Presentation</vt:lpstr>
      <vt:lpstr>PowerPoint Presentation</vt:lpstr>
      <vt:lpstr>PowerPoint Presentation</vt:lpstr>
      <vt:lpstr>QuickLab 16c – fetch</vt:lpstr>
      <vt:lpstr>PowerPoint Presentation</vt:lpstr>
      <vt:lpstr>PowerPoint Presentation</vt:lpstr>
      <vt:lpstr>QuickLab 16d – async/await</vt:lpstr>
      <vt:lpstr>PowerPoint Presentation</vt:lpstr>
      <vt:lpstr>PowerPoint Presentation</vt:lpstr>
      <vt:lpstr>Appendix AJAX and XMLHttpRequest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jobs</dc:title>
  <dc:creator>Waller, Michelle</dc:creator>
  <cp:lastModifiedBy>Hanson, Leah</cp:lastModifiedBy>
  <cp:revision>61</cp:revision>
  <dcterms:created xsi:type="dcterms:W3CDTF">2020-09-24T08:38:39Z</dcterms:created>
  <dcterms:modified xsi:type="dcterms:W3CDTF">2023-10-24T08:59:30Z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